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Lst>
  <p:sldSz cy="5143500" cx="9144000"/>
  <p:notesSz cx="6858000" cy="9144000"/>
  <p:embeddedFontLst>
    <p:embeddedFont>
      <p:font typeface="Average"/>
      <p:regular r:id="rId242"/>
    </p:embeddedFont>
    <p:embeddedFont>
      <p:font typeface="Oswald"/>
      <p:regular r:id="rId243"/>
      <p:bold r:id="rId2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242" Type="http://schemas.openxmlformats.org/officeDocument/2006/relationships/font" Target="fonts/Average-regular.fntdata"/><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244" Type="http://schemas.openxmlformats.org/officeDocument/2006/relationships/font" Target="fonts/Oswald-bold.fntdata"/><Relationship Id="rId122" Type="http://schemas.openxmlformats.org/officeDocument/2006/relationships/slide" Target="slides/slide116.xml"/><Relationship Id="rId243" Type="http://schemas.openxmlformats.org/officeDocument/2006/relationships/font" Target="fonts/Oswald-regular.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2411de80bb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2411de80bb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2609572efb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2609572efb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2609572efb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32609572efb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32609572efb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32609572efb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32609572efb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32609572efb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3243d083e76_2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3243d083e76_2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2609572efb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32609572efb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2609572efb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32609572efb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2609572efb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32609572efb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32609572efb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32609572efb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32609572efb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32609572efb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2411de80bb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2411de80bb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32609572efb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32609572efb_1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32609572efb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32609572efb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32609572efb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32609572efb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32609572efb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32609572efb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3243d083e76_2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243d083e76_2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32609572efb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32609572efb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2609572efb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32609572efb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2609572efb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2609572efb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32609572efb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32609572efb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32609572efb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32609572efb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2411de80bb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2411de80bb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32609572efb_1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32609572efb_1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3243d083e76_2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3243d083e76_2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32609572efb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32609572efb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32626dd4e9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32626dd4e9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32626dd4e9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32626dd4e9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32626dd4e9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32626dd4e9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32626dd4e9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32626dd4e9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32626dd4e9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32626dd4e9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32626dd4e9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32626dd4e9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32626dd4e9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32626dd4e9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2411de80bb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2411de80bb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32626dd4e9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32626dd4e9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32626dd4e9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32626dd4e9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3243d083e76_2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3243d083e76_2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32626dd4e9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32626dd4e9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32626dd4e9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32626dd4e9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32626dd4e9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32626dd4e9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32626dd4e9c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32626dd4e9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32626dd4e9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32626dd4e9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3243d083e76_2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3243d083e76_2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32626dd4e9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32626dd4e9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2411de80bb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2411de80bb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32626dd4e9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32626dd4e9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32626dd4e9c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32626dd4e9c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3243d083e76_2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3243d083e76_2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32626dd4e9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32626dd4e9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32626dd4e9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32626dd4e9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32626dd4e9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32626dd4e9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32626dd4e9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32626dd4e9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32626dd4e9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32626dd4e9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32626dd4e9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32626dd4e9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32626dd4e9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32626dd4e9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2411de80bb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2411de80bb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32609572efb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32609572efb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32626dd4e9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32626dd4e9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32626dd4e9c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32626dd4e9c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32626dd4e9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32626dd4e9c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2626dd4e9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2626dd4e9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32626dd4e9c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32626dd4e9c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32626dd4e9c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32626dd4e9c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32626dd4e9c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32626dd4e9c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32626dd4e9c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32626dd4e9c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32626dd4e9c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32626dd4e9c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2411de80bb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2411de80bb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32626dd4e9c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32626dd4e9c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32626dd4e9c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32626dd4e9c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32626dd4e9c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32626dd4e9c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32626dd4e9c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32626dd4e9c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32609572efb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32609572efb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32626dd4e9c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32626dd4e9c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32626dd4e9c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32626dd4e9c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32626dd4e9c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32626dd4e9c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32626dd4e9c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32626dd4e9c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32626dd4e9c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32626dd4e9c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2411de80bb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2411de80bb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32626dd4e9c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32626dd4e9c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32626dd4e9c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32626dd4e9c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32609572efb_1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32609572efb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32626dd4e9c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32626dd4e9c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32626dd4e9c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32626dd4e9c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2626dd4e9c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32626dd4e9c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32626dd4e9c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32626dd4e9c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32626dd4e9c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32626dd4e9c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32626dd4e9c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32626dd4e9c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32626dd4e9c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32626dd4e9c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2411de80bb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2411de80bb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32626dd4e9c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32626dd4e9c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32626dd4e9c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32626dd4e9c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32626dd4e9c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32626dd4e9c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32626dd4e9c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32626dd4e9c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32626dd4e9c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32626dd4e9c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32626dd4e9c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32626dd4e9c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32626dd4e9c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32626dd4e9c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32609572efb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32609572efb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32626dd4e9c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32626dd4e9c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32626dd4e9c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32626dd4e9c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2411de80bb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2411de80bb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32626dd4e9c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32626dd4e9c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32626dd4e9c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32626dd4e9c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32626dd4e9c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32626dd4e9c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32626dd4e9c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32626dd4e9c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32626dd4e9c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32626dd4e9c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32626dd4e9c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32626dd4e9c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32626dd4e9c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32626dd4e9c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32626dd4e9c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32626dd4e9c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32626dd4e9c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32626dd4e9c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32626dd4e9c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32626dd4e9c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2411de80bb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2411de80bb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2411de80bb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2411de80bb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32626dd4e9c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32626dd4e9c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32626dd4e9c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32626dd4e9c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32626dd4e9c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32626dd4e9c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32626dd4e9c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32626dd4e9c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32626dd4e9c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32626dd4e9c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32626dd4e9c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32626dd4e9c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32626dd4e9c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32626dd4e9c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32626dd4e9c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32626dd4e9c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32626dd4e9c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32626dd4e9c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32626dd4e9c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32626dd4e9c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2411de80bb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2411de80bb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32626dd4e9c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32626dd4e9c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32626dd4e9c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32626dd4e9c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32609572efb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32609572efb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32626dd4e9c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32626dd4e9c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32626dd4e9c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32626dd4e9c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32626dd4e9c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32626dd4e9c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32626dd4e9c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32626dd4e9c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32626dd4e9c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32626dd4e9c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32626dd4e9c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32626dd4e9c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32626dd4e9c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32626dd4e9c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2411de80b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2411de80b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32626dd4e9c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32626dd4e9c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32626dd4e9c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32626dd4e9c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32626dd4e9c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32626dd4e9c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32626dd4e9c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32626dd4e9c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32626dd4e9c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32626dd4e9c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32626dd4e9c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32626dd4e9c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32626dd4e9c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32626dd4e9c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32626dd4e9c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32626dd4e9c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3243d083e76_2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3243d083e76_2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32626dd4e9c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32626dd4e9c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2411de80bb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2411de80bb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32626dd4e9c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32626dd4e9c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32626dd4e9c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32626dd4e9c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32626dd4e9c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32626dd4e9c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32626dd4e9c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32626dd4e9c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2626dd4e9c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32626dd4e9c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32411de80b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32411de80b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2411de80bb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2411de80bb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2411de80bb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2411de80bb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2411de80bb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2411de80bb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2411de80bb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2411de80bb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2411de80bb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2411de80bb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2411de80bb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2411de80bb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2411de80bb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2411de80bb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2411de80bb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2411de80bb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2411de80bb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2411de80bb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2411de80bb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2411de80bb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2411de80bb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2411de80bb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243d083e76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243d083e76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2411de80bb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2411de80bb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243d083e7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243d083e7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243d083e76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243d083e76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243d083e76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243d083e76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243d083e76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243d083e76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2411de80b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2411de80b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243d083e76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243d083e76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2411de80bb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2411de80bb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243d083e76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243d083e76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243d083e76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243d083e76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243d083e76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243d083e76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243d083e76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243d083e76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243d083e76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243d083e76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243d083e76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243d083e76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243d083e76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243d083e76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243d083e76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243d083e76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2411de80bb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2411de80bb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243d083e76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243d083e76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243d083e76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243d083e76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243d083e76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243d083e76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243d083e76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243d083e76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243d083e76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243d083e76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243d083e76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243d083e76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243d083e76_2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243d083e76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243d083e76_2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243d083e76_2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243d083e76_2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243d083e76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243d083e76_2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243d083e76_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2411de80bb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2411de80bb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243d083e76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243d083e76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243d083e76_2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243d083e76_2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243d083e76_2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243d083e76_2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243d083e76_2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243d083e76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243d083e76_2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3243d083e76_2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243d083e76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243d083e76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243d083e76_2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243d083e76_2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243d083e76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243d083e76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243d083e76_2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243d083e76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243d083e76_2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243d083e76_2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2411de80bb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2411de80bb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243d083e76_2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243d083e76_2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243d083e76_2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243d083e76_2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243d083e76_2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243d083e76_2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243d083e76_2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243d083e76_2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243d083e76_2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243d083e76_2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243d083e76_2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243d083e76_2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243d083e76_2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243d083e76_2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243d083e76_2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243d083e76_2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243d083e76_2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243d083e76_2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243d083e76_2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243d083e76_2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2411de80bb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2411de80bb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243d083e76_2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243d083e76_2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243d083e76_2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243d083e76_2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243d083e76_2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243d083e76_2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243d083e76_2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3243d083e76_2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243d083e76_2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243d083e76_2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243d083e76_2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243d083e76_2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2609572ef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32609572ef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2609572ef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2609572ef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2609572efb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32609572ef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32609572efb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32609572efb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2411de80bb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2411de80bb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2609572efb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2609572efb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243d083e76_2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3243d083e76_2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2609572efb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2609572efb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32609572efb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32609572efb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32609572efb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32609572efb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2609572efb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32609572efb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32609572efb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32609572efb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2609572efb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32609572efb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2609572efb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2609572efb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2609572efb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32609572efb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274E13"/>
        </a:solidFill>
      </p:bgPr>
    </p:bg>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9" name="Shape 59"/>
        <p:cNvGrpSpPr/>
        <p:nvPr/>
      </p:nvGrpSpPr>
      <p:grpSpPr>
        <a:xfrm>
          <a:off x="0" y="0"/>
          <a:ext cx="0" cy="0"/>
          <a:chOff x="0" y="0"/>
          <a:chExt cx="0" cy="0"/>
        </a:xfrm>
      </p:grpSpPr>
      <p:grpSp>
        <p:nvGrpSpPr>
          <p:cNvPr id="60" name="Google Shape;60;p14"/>
          <p:cNvGrpSpPr/>
          <p:nvPr/>
        </p:nvGrpSpPr>
        <p:grpSpPr>
          <a:xfrm>
            <a:off x="4350279" y="2855377"/>
            <a:ext cx="443589" cy="105632"/>
            <a:chOff x="4137525" y="2915950"/>
            <a:chExt cx="869100" cy="207000"/>
          </a:xfrm>
        </p:grpSpPr>
        <p:sp>
          <p:nvSpPr>
            <p:cNvPr id="61" name="Google Shape;61;p14"/>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14"/>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65" name="Google Shape;65;p14"/>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6" name="Google Shape;66;p1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1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9" name="Google Shape;69;p1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2" name="Google Shape;72;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3" name="Google Shape;73;p1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4" name="Shape 74"/>
        <p:cNvGrpSpPr/>
        <p:nvPr/>
      </p:nvGrpSpPr>
      <p:grpSpPr>
        <a:xfrm>
          <a:off x="0" y="0"/>
          <a:ext cx="0" cy="0"/>
          <a:chOff x="0" y="0"/>
          <a:chExt cx="0" cy="0"/>
        </a:xfrm>
      </p:grpSpPr>
      <p:sp>
        <p:nvSpPr>
          <p:cNvPr id="75" name="Google Shape;75;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6" name="Google Shape;76;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7" name="Google Shape;77;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8" name="Google Shape;78;p1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id="80" name="Google Shape;80;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 name="Google Shape;81;p1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2" name="Shape 82"/>
        <p:cNvGrpSpPr/>
        <p:nvPr/>
      </p:nvGrpSpPr>
      <p:grpSpPr>
        <a:xfrm>
          <a:off x="0" y="0"/>
          <a:ext cx="0" cy="0"/>
          <a:chOff x="0" y="0"/>
          <a:chExt cx="0" cy="0"/>
        </a:xfrm>
      </p:grpSpPr>
      <p:sp>
        <p:nvSpPr>
          <p:cNvPr id="83" name="Google Shape;83;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4" name="Google Shape;84;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5" name="Google Shape;85;p1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6" name="Shape 86"/>
        <p:cNvGrpSpPr/>
        <p:nvPr/>
      </p:nvGrpSpPr>
      <p:grpSpPr>
        <a:xfrm>
          <a:off x="0" y="0"/>
          <a:ext cx="0" cy="0"/>
          <a:chOff x="0" y="0"/>
          <a:chExt cx="0" cy="0"/>
        </a:xfrm>
      </p:grpSpPr>
      <p:sp>
        <p:nvSpPr>
          <p:cNvPr id="87" name="Google Shape;87;p20"/>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88" name="Google Shape;88;p2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 name="Google Shape;91;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92" name="Google Shape;92;p21"/>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3" name="Google Shape;93;p21"/>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94" name="Google Shape;94;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95" name="Google Shape;95;p2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274E13"/>
        </a:solidFill>
      </p:bgPr>
    </p:bg>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6" name="Shape 96"/>
        <p:cNvGrpSpPr/>
        <p:nvPr/>
      </p:nvGrpSpPr>
      <p:grpSpPr>
        <a:xfrm>
          <a:off x="0" y="0"/>
          <a:ext cx="0" cy="0"/>
          <a:chOff x="0" y="0"/>
          <a:chExt cx="0" cy="0"/>
        </a:xfrm>
      </p:grpSpPr>
      <p:sp>
        <p:nvSpPr>
          <p:cNvPr id="97" name="Google Shape;9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98" name="Google Shape;98;p2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9" name="Shape 99"/>
        <p:cNvGrpSpPr/>
        <p:nvPr/>
      </p:nvGrpSpPr>
      <p:grpSpPr>
        <a:xfrm>
          <a:off x="0" y="0"/>
          <a:ext cx="0" cy="0"/>
          <a:chOff x="0" y="0"/>
          <a:chExt cx="0" cy="0"/>
        </a:xfrm>
      </p:grpSpPr>
      <p:sp>
        <p:nvSpPr>
          <p:cNvPr id="100" name="Google Shape;100;p23"/>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1" name="Google Shape;101;p23"/>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02" name="Google Shape;102;p2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2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5" name="Shape 55"/>
        <p:cNvGrpSpPr/>
        <p:nvPr/>
      </p:nvGrpSpPr>
      <p:grpSpPr>
        <a:xfrm>
          <a:off x="0" y="0"/>
          <a:ext cx="0" cy="0"/>
          <a:chOff x="0" y="0"/>
          <a:chExt cx="0" cy="0"/>
        </a:xfrm>
      </p:grpSpPr>
      <p:sp>
        <p:nvSpPr>
          <p:cNvPr id="56" name="Google Shape;5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57" name="Google Shape;57;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58" name="Google Shape;58;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8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35.png"/><Relationship Id="rId4" Type="http://schemas.openxmlformats.org/officeDocument/2006/relationships/image" Target="../media/image2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35.png"/><Relationship Id="rId4" Type="http://schemas.openxmlformats.org/officeDocument/2006/relationships/image" Target="../media/image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hyperlink" Target="https://vuejs.org/api/built-in-directives.html#v-on" TargetMode="External"/><Relationship Id="rId4" Type="http://schemas.openxmlformats.org/officeDocument/2006/relationships/hyperlink" Target="https://developer.mozilla.org/en-US/docs/Web/Events"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3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vite.dev/guide/#scaffolding-your-first-vite-project"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hyperlink" Target="https://developer.mozilla.org/en-US/docs/Web/API/Event"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4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hyperlink" Target="https://vuejs.org/guide/essentials/event-handling.html#event-modifiers" TargetMode="External"/><Relationship Id="rId4" Type="http://schemas.openxmlformats.org/officeDocument/2006/relationships/hyperlink" Target="https://vuejs.org/guide/essentials/event-handling.html#key-modifiers" TargetMode="External"/><Relationship Id="rId5" Type="http://schemas.openxmlformats.org/officeDocument/2006/relationships/hyperlink" Target="https://vuejs.org/guide/essentials/event-handling.html#mouse-button-modifiers"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4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hyperlink" Target="https://vuejs.org/api/built-in-directives.html#v-model"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40.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48.png"/><Relationship Id="rId4" Type="http://schemas.openxmlformats.org/officeDocument/2006/relationships/image" Target="../media/image4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hyperlink" Target="https://vuejs.org/api/reactivity-core.html#watch"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4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57.png"/><Relationship Id="rId4" Type="http://schemas.openxmlformats.org/officeDocument/2006/relationships/image" Target="../media/image5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5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hyperlink" Target="https://vuejs.org/api/reactivity-core.html#watcheffect"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hyperlink" Target="https://vuejs.org/api/reactivity-core.html#onwatchercleanup" TargetMode="Externa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5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hyperlink" Target="https://vuejs.org/api/composition-api-helpers.html#usetemplateref"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55.png"/><Relationship Id="rId4" Type="http://schemas.openxmlformats.org/officeDocument/2006/relationships/image" Target="../media/image59.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49.png"/><Relationship Id="rId4" Type="http://schemas.openxmlformats.org/officeDocument/2006/relationships/image" Target="../media/image5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hyperlink" Target="https://vuejs.org/guide/essentials/lifecycle.html#lifecycle-diagra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hyperlink" Target="https://vuejs.org/api/composition-api-lifecycle.html" TargetMode="Externa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5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6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hyperlink" Target="https://vuejs.org/api/sfc-script-setup.html#defineprops-defineemit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74.png"/><Relationship Id="rId4" Type="http://schemas.openxmlformats.org/officeDocument/2006/relationships/image" Target="../media/image7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8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6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61.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6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6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hyperlink" Target="https://vuejs.org/guide/components/props.html#prop-validation" TargetMode="Externa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73.png"/><Relationship Id="rId4" Type="http://schemas.openxmlformats.org/officeDocument/2006/relationships/image" Target="../media/image6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64.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hyperlink" Target="https://vuejs.org/api/sfc-script-setup.html#defineprops-defineemits" TargetMode="Externa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66.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7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76.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70.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hyperlink" Target="https://vuejs.org/api/sfc-script-setup.html#definemodel" TargetMode="Externa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71.png"/><Relationship Id="rId4" Type="http://schemas.openxmlformats.org/officeDocument/2006/relationships/image" Target="../media/image6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83.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67.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vuejs.org/api/application.html#createapp" TargetMode="External"/><Relationship Id="rId4" Type="http://schemas.openxmlformats.org/officeDocument/2006/relationships/hyperlink" Target="https://vuejs.org/api/application.html#app-mount" TargetMode="Externa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78.png"/><Relationship Id="rId4" Type="http://schemas.openxmlformats.org/officeDocument/2006/relationships/image" Target="../media/image87.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79.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75.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86.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88.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93.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89.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hyperlink" Target="https://vuejs.org/api/sfc-script-setup.html#defineoptions" TargetMode="Externa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hyperlink" Target="https://vuejs.org/api/composition-api-helpers.html#useattrs" TargetMode="Externa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92.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84.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8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hyperlink" Target="http://www.programmerzamannow.com" TargetMode="External"/><Relationship Id="rId5" Type="http://schemas.openxmlformats.org/officeDocument/2006/relationships/hyperlink" Target="http://youtube.com/c/ProgrammerZamanNow"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82.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99.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hyperlink" Target="https://vuejs.org/api/built-in-directives.html#v-slot" TargetMode="Externa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95.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94.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hyperlink" Target="https://vuejs.org/api/composition-api-helpers.html#useslots" TargetMode="Externa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91.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9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90.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hyperlink" Target="https://vuejs.org/api/built-in-special-elements.html#component" TargetMode="External"/><Relationship Id="rId4" Type="http://schemas.openxmlformats.org/officeDocument/2006/relationships/hyperlink" Target="https://vuejs.org/api/built-in-special-attributes.html#is"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103.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105.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98.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hyperlink" Target="https://vuejs.org/api/composition-api-dependency-injection.html#provide" TargetMode="Externa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hyperlink" Target="https://vuejs.org/api/composition-api-dependency-injection.html#inject" TargetMode="Externa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104.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101.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100.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hyperlink" Target="https://vuejs.org/api/component-instance.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102.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97.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hyperlink" Target="https://vuejs.org/api/" TargetMode="Externa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www.linkedin.com/company/programmer-zaman-now/" TargetMode="External"/><Relationship Id="rId9" Type="http://schemas.openxmlformats.org/officeDocument/2006/relationships/hyperlink" Target="https://tiktok.com/@programmerzamannow" TargetMode="External"/><Relationship Id="rId5" Type="http://schemas.openxmlformats.org/officeDocument/2006/relationships/hyperlink" Target="https://facebook.com/ProgrammerZamanNow" TargetMode="External"/><Relationship Id="rId6" Type="http://schemas.openxmlformats.org/officeDocument/2006/relationships/hyperlink" Target="https://www.instagram.com/programmerzamannow" TargetMode="External"/><Relationship Id="rId7" Type="http://schemas.openxmlformats.org/officeDocument/2006/relationships/hyperlink" Target="https://www.youtube.com/c/ProgrammerZamanNow" TargetMode="External"/><Relationship Id="rId8"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mustache.github.io/"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github.com/vuejs/core/blob/main/packages/shared/src/globalsAllowList.ts#L3"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vuejs.org/api/built-in-directives.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vuejs.org/api/reactivity-core.html#ref"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javascript.info/property-accessors"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vuejs.org/api/general.html#nexttick"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vuejs.org/api/reactivity-core.html#reactive" TargetMode="External"/><Relationship Id="rId4" Type="http://schemas.openxmlformats.org/officeDocument/2006/relationships/hyperlink" Target="https://developer.mozilla.org/en-US/docs/Web/JavaScript/Reference/Global_Objects/Proxy"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vuejs.org/" TargetMode="External"/><Relationship Id="rId4" Type="http://schemas.openxmlformats.org/officeDocument/2006/relationships/hyperlink" Target="https://github.com/vuejs/core"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4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vuejs.org/api/reactivity-core.html#computed"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24.png"/><Relationship Id="rId4" Type="http://schemas.openxmlformats.org/officeDocument/2006/relationships/image" Target="../media/image2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20.png"/><Relationship Id="rId4" Type="http://schemas.openxmlformats.org/officeDocument/2006/relationships/image" Target="../media/image1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3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45.png"/><Relationship Id="rId4" Type="http://schemas.openxmlformats.org/officeDocument/2006/relationships/image" Target="../media/image2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2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2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5"/>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id"/>
              <a:t>VueJS Dasar</a:t>
            </a:r>
            <a:endParaRPr/>
          </a:p>
        </p:txBody>
      </p:sp>
      <p:sp>
        <p:nvSpPr>
          <p:cNvPr id="110" name="Google Shape;110;p25"/>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4"/>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src/components/TodoList.vue</a:t>
            </a:r>
            <a:endParaRPr/>
          </a:p>
        </p:txBody>
      </p:sp>
      <p:pic>
        <p:nvPicPr>
          <p:cNvPr id="695" name="Google Shape;695;p124"/>
          <p:cNvPicPr preferRelativeResize="0"/>
          <p:nvPr/>
        </p:nvPicPr>
        <p:blipFill>
          <a:blip r:embed="rId3">
            <a:alphaModFix/>
          </a:blip>
          <a:stretch>
            <a:fillRect/>
          </a:stretch>
        </p:blipFill>
        <p:spPr>
          <a:xfrm>
            <a:off x="152400" y="1170125"/>
            <a:ext cx="5495925" cy="29908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v-for dan v-if</a:t>
            </a:r>
            <a:endParaRPr/>
          </a:p>
        </p:txBody>
      </p:sp>
      <p:sp>
        <p:nvSpPr>
          <p:cNvPr id="701" name="Google Shape;701;p1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Directive v-for dan v-if, bisa langsung di integrasikan dalam satu element</a:t>
            </a:r>
            <a:endParaRPr/>
          </a:p>
          <a:p>
            <a:pPr indent="-342900" lvl="0" marL="457200" rtl="0" algn="l">
              <a:spcBef>
                <a:spcPts val="0"/>
              </a:spcBef>
              <a:spcAft>
                <a:spcPts val="0"/>
              </a:spcAft>
              <a:buSzPts val="1800"/>
              <a:buChar char="●"/>
            </a:pPr>
            <a:r>
              <a:rPr lang="id"/>
              <a:t>Direcive v-if memiliki prioritas yang utama dibanding v-for, jadi jika kondisi v-if terpenuhi, baru iterasi di v-for dilakukan</a:t>
            </a:r>
            <a:endParaRPr/>
          </a:p>
          <a:p>
            <a:pPr indent="-342900" lvl="0" marL="457200" rtl="0" algn="l">
              <a:spcBef>
                <a:spcPts val="0"/>
              </a:spcBef>
              <a:spcAft>
                <a:spcPts val="0"/>
              </a:spcAft>
              <a:buSzPts val="1800"/>
              <a:buChar char="●"/>
            </a:pPr>
            <a:r>
              <a:rPr lang="id"/>
              <a:t>Jadi jangan sampai salah mengintegrasikan v-for dan v-if, kita akan lihat contoh salah nya, dan nanti kita akan coba perbaiki</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src/components/TodoList.vue (Salah)</a:t>
            </a:r>
            <a:endParaRPr/>
          </a:p>
        </p:txBody>
      </p:sp>
      <p:pic>
        <p:nvPicPr>
          <p:cNvPr id="707" name="Google Shape;707;p126"/>
          <p:cNvPicPr preferRelativeResize="0"/>
          <p:nvPr/>
        </p:nvPicPr>
        <p:blipFill>
          <a:blip r:embed="rId3">
            <a:alphaModFix/>
          </a:blip>
          <a:stretch>
            <a:fillRect/>
          </a:stretch>
        </p:blipFill>
        <p:spPr>
          <a:xfrm>
            <a:off x="152400" y="1170125"/>
            <a:ext cx="3036973" cy="3820975"/>
          </a:xfrm>
          <a:prstGeom prst="rect">
            <a:avLst/>
          </a:prstGeom>
          <a:noFill/>
          <a:ln>
            <a:noFill/>
          </a:ln>
        </p:spPr>
      </p:pic>
      <p:pic>
        <p:nvPicPr>
          <p:cNvPr id="708" name="Google Shape;708;p126"/>
          <p:cNvPicPr preferRelativeResize="0"/>
          <p:nvPr/>
        </p:nvPicPr>
        <p:blipFill>
          <a:blip r:embed="rId4">
            <a:alphaModFix/>
          </a:blip>
          <a:stretch>
            <a:fillRect/>
          </a:stretch>
        </p:blipFill>
        <p:spPr>
          <a:xfrm>
            <a:off x="3341773" y="1170125"/>
            <a:ext cx="5649827" cy="304535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src/components/TodoList.vue (Benar)</a:t>
            </a:r>
            <a:endParaRPr/>
          </a:p>
        </p:txBody>
      </p:sp>
      <p:pic>
        <p:nvPicPr>
          <p:cNvPr id="714" name="Google Shape;714;p127"/>
          <p:cNvPicPr preferRelativeResize="0"/>
          <p:nvPr/>
        </p:nvPicPr>
        <p:blipFill>
          <a:blip r:embed="rId3">
            <a:alphaModFix/>
          </a:blip>
          <a:stretch>
            <a:fillRect/>
          </a:stretch>
        </p:blipFill>
        <p:spPr>
          <a:xfrm>
            <a:off x="152400" y="1170125"/>
            <a:ext cx="3036973" cy="3820975"/>
          </a:xfrm>
          <a:prstGeom prst="rect">
            <a:avLst/>
          </a:prstGeom>
          <a:noFill/>
          <a:ln>
            <a:noFill/>
          </a:ln>
        </p:spPr>
      </p:pic>
      <p:pic>
        <p:nvPicPr>
          <p:cNvPr id="715" name="Google Shape;715;p127"/>
          <p:cNvPicPr preferRelativeResize="0"/>
          <p:nvPr/>
        </p:nvPicPr>
        <p:blipFill>
          <a:blip r:embed="rId4">
            <a:alphaModFix/>
          </a:blip>
          <a:stretch>
            <a:fillRect/>
          </a:stretch>
        </p:blipFill>
        <p:spPr>
          <a:xfrm>
            <a:off x="3341773" y="1170125"/>
            <a:ext cx="5649827" cy="347180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28"/>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Event Handling</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Event Handling</a:t>
            </a:r>
            <a:endParaRPr/>
          </a:p>
        </p:txBody>
      </p:sp>
      <p:sp>
        <p:nvSpPr>
          <p:cNvPr id="726" name="Google Shape;726;p1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Untuk menambahkan Event Handling pada element, kita bisa menggunakan Directive v-on, diikuti dengan argument berupa nama event nya, misal v-on:click=””</a:t>
            </a:r>
            <a:endParaRPr/>
          </a:p>
          <a:p>
            <a:pPr indent="-342900" lvl="0" marL="457200" rtl="0" algn="l">
              <a:spcBef>
                <a:spcPts val="0"/>
              </a:spcBef>
              <a:spcAft>
                <a:spcPts val="0"/>
              </a:spcAft>
              <a:buSzPts val="1800"/>
              <a:buChar char="●"/>
            </a:pPr>
            <a:r>
              <a:rPr lang="id"/>
              <a:t>Atau, kita bisa menggunakan shortcut menggunakan simbol @, misal @click=””</a:t>
            </a:r>
            <a:endParaRPr/>
          </a:p>
          <a:p>
            <a:pPr indent="-342900" lvl="0" marL="457200" rtl="0" algn="l">
              <a:spcBef>
                <a:spcPts val="0"/>
              </a:spcBef>
              <a:spcAft>
                <a:spcPts val="0"/>
              </a:spcAft>
              <a:buSzPts val="1800"/>
              <a:buChar char="●"/>
            </a:pPr>
            <a:r>
              <a:rPr lang="id"/>
              <a:t>Value dari Directive v-on bisa diisi dengan </a:t>
            </a:r>
            <a:r>
              <a:rPr lang="id"/>
              <a:t>Function | Inline Statement | Object (</a:t>
            </a:r>
            <a:r>
              <a:rPr lang="id"/>
              <a:t>without argument</a:t>
            </a:r>
            <a:r>
              <a:rPr lang="id"/>
              <a:t>)</a:t>
            </a:r>
            <a:endParaRPr/>
          </a:p>
          <a:p>
            <a:pPr indent="-342900" lvl="0" marL="457200" rtl="0" algn="l">
              <a:spcBef>
                <a:spcPts val="0"/>
              </a:spcBef>
              <a:spcAft>
                <a:spcPts val="0"/>
              </a:spcAft>
              <a:buSzPts val="1800"/>
              <a:buChar char="●"/>
            </a:pPr>
            <a:r>
              <a:rPr lang="id" u="sng">
                <a:solidFill>
                  <a:schemeClr val="hlink"/>
                </a:solidFill>
                <a:hlinkClick r:id="rId3"/>
              </a:rPr>
              <a:t>https://vuejs.org/api/built-in-directives.html#v-on</a:t>
            </a:r>
            <a:r>
              <a:rPr lang="id"/>
              <a:t> </a:t>
            </a:r>
            <a:endParaRPr/>
          </a:p>
          <a:p>
            <a:pPr indent="-342900" lvl="0" marL="457200" rtl="0" algn="l">
              <a:spcBef>
                <a:spcPts val="0"/>
              </a:spcBef>
              <a:spcAft>
                <a:spcPts val="0"/>
              </a:spcAft>
              <a:buSzPts val="1800"/>
              <a:buChar char="●"/>
            </a:pPr>
            <a:r>
              <a:rPr lang="id"/>
              <a:t>Hampir semua Event Handler bisa dilakukan di Vue</a:t>
            </a:r>
            <a:endParaRPr/>
          </a:p>
          <a:p>
            <a:pPr indent="-342900" lvl="0" marL="457200" rtl="0" algn="l">
              <a:spcBef>
                <a:spcPts val="0"/>
              </a:spcBef>
              <a:spcAft>
                <a:spcPts val="0"/>
              </a:spcAft>
              <a:buSzPts val="1800"/>
              <a:buChar char="●"/>
            </a:pPr>
            <a:r>
              <a:rPr lang="id" u="sng">
                <a:solidFill>
                  <a:schemeClr val="hlink"/>
                </a:solidFill>
                <a:hlinkClick r:id="rId4"/>
              </a:rPr>
              <a:t>https://developer.mozilla.org/en-US/docs/Web/Events</a:t>
            </a:r>
            <a:r>
              <a:rPr lang="id"/>
              <a:t>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732" name="Google Shape;732;p1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Sebelumnya kita sudah membuat halaman untuk melakukan say hello</a:t>
            </a:r>
            <a:endParaRPr/>
          </a:p>
          <a:p>
            <a:pPr indent="-342900" lvl="0" marL="457200" rtl="0" algn="l">
              <a:spcBef>
                <a:spcPts val="0"/>
              </a:spcBef>
              <a:spcAft>
                <a:spcPts val="0"/>
              </a:spcAft>
              <a:buSzPts val="1800"/>
              <a:buChar char="●"/>
            </a:pPr>
            <a:r>
              <a:rPr lang="id"/>
              <a:t>Sekarang kita akan tambahkan event @input pada input First Name dan Last Name</a:t>
            </a:r>
            <a:endParaRPr/>
          </a:p>
          <a:p>
            <a:pPr indent="-342900" lvl="0" marL="457200" rtl="0" algn="l">
              <a:spcBef>
                <a:spcPts val="0"/>
              </a:spcBef>
              <a:spcAft>
                <a:spcPts val="0"/>
              </a:spcAft>
              <a:buSzPts val="1800"/>
              <a:buChar char="●"/>
            </a:pPr>
            <a:r>
              <a:rPr lang="id"/>
              <a:t>Sehingga perubahan terjadi secara instant tanpa harus menunggu pengguna meng-klik tombol</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src/components/SayHello.vue</a:t>
            </a:r>
            <a:endParaRPr/>
          </a:p>
        </p:txBody>
      </p:sp>
      <p:pic>
        <p:nvPicPr>
          <p:cNvPr id="738" name="Google Shape;738;p131"/>
          <p:cNvPicPr preferRelativeResize="0"/>
          <p:nvPr/>
        </p:nvPicPr>
        <p:blipFill>
          <a:blip r:embed="rId3">
            <a:alphaModFix/>
          </a:blip>
          <a:stretch>
            <a:fillRect/>
          </a:stretch>
        </p:blipFill>
        <p:spPr>
          <a:xfrm>
            <a:off x="152400" y="1170125"/>
            <a:ext cx="7367434" cy="382097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Inline Statement</a:t>
            </a:r>
            <a:endParaRPr/>
          </a:p>
        </p:txBody>
      </p:sp>
      <p:sp>
        <p:nvSpPr>
          <p:cNvPr id="744" name="Google Shape;744;p1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Pada kasus sederhana, kita juga menggunakan Inline Statement sebagai Value di Directive v-on</a:t>
            </a:r>
            <a:endParaRPr/>
          </a:p>
          <a:p>
            <a:pPr indent="-342900" lvl="0" marL="457200" rtl="0" algn="l">
              <a:spcBef>
                <a:spcPts val="0"/>
              </a:spcBef>
              <a:spcAft>
                <a:spcPts val="0"/>
              </a:spcAft>
              <a:buSzPts val="1800"/>
              <a:buChar char="●"/>
            </a:pPr>
            <a:r>
              <a:rPr lang="id"/>
              <a:t>Contoh menaikkan increment</a:t>
            </a:r>
            <a:endParaRPr/>
          </a:p>
          <a:p>
            <a:pPr indent="-342900" lvl="0" marL="457200" rtl="0" algn="l">
              <a:spcBef>
                <a:spcPts val="0"/>
              </a:spcBef>
              <a:spcAft>
                <a:spcPts val="0"/>
              </a:spcAft>
              <a:buSzPts val="1800"/>
              <a:buChar char="●"/>
            </a:pPr>
            <a:r>
              <a:rPr lang="id"/>
              <a:t>Atau memanggil function secara langsung</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src/components/SayHello.vue</a:t>
            </a:r>
            <a:endParaRPr/>
          </a:p>
        </p:txBody>
      </p:sp>
      <p:pic>
        <p:nvPicPr>
          <p:cNvPr id="750" name="Google Shape;750;p133"/>
          <p:cNvPicPr preferRelativeResize="0"/>
          <p:nvPr/>
        </p:nvPicPr>
        <p:blipFill>
          <a:blip r:embed="rId3">
            <a:alphaModFix/>
          </a:blip>
          <a:stretch>
            <a:fillRect/>
          </a:stretch>
        </p:blipFill>
        <p:spPr>
          <a:xfrm>
            <a:off x="152400" y="1170125"/>
            <a:ext cx="8839198" cy="3172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Project</a:t>
            </a:r>
            <a:endParaRPr/>
          </a:p>
        </p:txBody>
      </p:sp>
      <p:sp>
        <p:nvSpPr>
          <p:cNvPr id="169" name="Google Shape;169;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Untuk membuat project Vue, kita akan menggunakan Vite sebagai build tool nya</a:t>
            </a:r>
            <a:endParaRPr/>
          </a:p>
          <a:p>
            <a:pPr indent="-342900" lvl="0" marL="457200" rtl="0" algn="l">
              <a:spcBef>
                <a:spcPts val="0"/>
              </a:spcBef>
              <a:spcAft>
                <a:spcPts val="0"/>
              </a:spcAft>
              <a:buSzPts val="1800"/>
              <a:buChar char="●"/>
            </a:pPr>
            <a:r>
              <a:rPr lang="id"/>
              <a:t>Kita bisa membuat project Vue menggunakan beberapa perintah</a:t>
            </a:r>
            <a:endParaRPr/>
          </a:p>
          <a:p>
            <a:pPr indent="-342900" lvl="0" marL="457200" rtl="0" algn="l">
              <a:spcBef>
                <a:spcPts val="0"/>
              </a:spcBef>
              <a:spcAft>
                <a:spcPts val="0"/>
              </a:spcAft>
              <a:buSzPts val="1800"/>
              <a:buChar char="●"/>
            </a:pPr>
            <a:r>
              <a:rPr lang="id"/>
              <a:t>Untuk membuat project Vue menggunakan JavaScript :</a:t>
            </a:r>
            <a:br>
              <a:rPr lang="id"/>
            </a:br>
            <a:r>
              <a:rPr lang="id"/>
              <a:t>npm create vite@latest nama-aplikasi -- --template vue</a:t>
            </a:r>
            <a:endParaRPr/>
          </a:p>
          <a:p>
            <a:pPr indent="-342900" lvl="0" marL="457200" rtl="0" algn="l">
              <a:spcBef>
                <a:spcPts val="0"/>
              </a:spcBef>
              <a:spcAft>
                <a:spcPts val="0"/>
              </a:spcAft>
              <a:buSzPts val="1800"/>
              <a:buChar char="●"/>
            </a:pPr>
            <a:r>
              <a:rPr lang="id"/>
              <a:t>Untuk membuat project Vue menggunakan TypeScript :</a:t>
            </a:r>
            <a:br>
              <a:rPr lang="id"/>
            </a:br>
            <a:r>
              <a:rPr lang="id"/>
              <a:t>npm create vite@latest nama-aplikasi -- --template vue-ts</a:t>
            </a:r>
            <a:endParaRPr/>
          </a:p>
          <a:p>
            <a:pPr indent="-342900" lvl="0" marL="457200" rtl="0" algn="l">
              <a:spcBef>
                <a:spcPts val="0"/>
              </a:spcBef>
              <a:spcAft>
                <a:spcPts val="0"/>
              </a:spcAft>
              <a:buSzPts val="1800"/>
              <a:buChar char="●"/>
            </a:pPr>
            <a:r>
              <a:rPr lang="id" u="sng">
                <a:solidFill>
                  <a:schemeClr val="hlink"/>
                </a:solidFill>
                <a:hlinkClick r:id="rId3"/>
              </a:rPr>
              <a:t>https://vite.dev/guide/#scaffolding-your-first-vite-project</a:t>
            </a:r>
            <a:r>
              <a:rPr lang="id"/>
              <a:t>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Event Argument</a:t>
            </a:r>
            <a:endParaRPr/>
          </a:p>
        </p:txBody>
      </p:sp>
      <p:sp>
        <p:nvSpPr>
          <p:cNvPr id="756" name="Google Shape;756;p1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membuat Event Handler di JavaScript, kita tahu bahwa kita bisa mengakses Event Object pada parameter di Event Handling Function nya</a:t>
            </a:r>
            <a:endParaRPr/>
          </a:p>
          <a:p>
            <a:pPr indent="-342900" lvl="0" marL="457200" rtl="0" algn="l">
              <a:spcBef>
                <a:spcPts val="0"/>
              </a:spcBef>
              <a:spcAft>
                <a:spcPts val="0"/>
              </a:spcAft>
              <a:buSzPts val="1800"/>
              <a:buChar char="●"/>
            </a:pPr>
            <a:r>
              <a:rPr lang="id"/>
              <a:t>Hal ini juga bisa dilakukan di Vue, kita bisa menambahkan parameter Event Object</a:t>
            </a:r>
            <a:endParaRPr/>
          </a:p>
          <a:p>
            <a:pPr indent="-342900" lvl="0" marL="457200" rtl="0" algn="l">
              <a:spcBef>
                <a:spcPts val="0"/>
              </a:spcBef>
              <a:spcAft>
                <a:spcPts val="0"/>
              </a:spcAft>
              <a:buSzPts val="1800"/>
              <a:buChar char="●"/>
            </a:pPr>
            <a:r>
              <a:rPr lang="id" u="sng">
                <a:solidFill>
                  <a:schemeClr val="hlink"/>
                </a:solidFill>
                <a:hlinkClick r:id="rId3"/>
              </a:rPr>
              <a:t>https://developer.mozilla.org/en-US/docs/Web/API/Event</a:t>
            </a:r>
            <a:r>
              <a:rPr lang="id"/>
              <a:t>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src/components/SayHello.vue</a:t>
            </a:r>
            <a:endParaRPr/>
          </a:p>
        </p:txBody>
      </p:sp>
      <p:pic>
        <p:nvPicPr>
          <p:cNvPr id="762" name="Google Shape;762;p135"/>
          <p:cNvPicPr preferRelativeResize="0"/>
          <p:nvPr/>
        </p:nvPicPr>
        <p:blipFill>
          <a:blip r:embed="rId3">
            <a:alphaModFix/>
          </a:blip>
          <a:stretch>
            <a:fillRect/>
          </a:stretch>
        </p:blipFill>
        <p:spPr>
          <a:xfrm>
            <a:off x="152400" y="1170125"/>
            <a:ext cx="7308077" cy="3820974"/>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Event Modifier</a:t>
            </a:r>
            <a:endParaRPr/>
          </a:p>
        </p:txBody>
      </p:sp>
      <p:sp>
        <p:nvSpPr>
          <p:cNvPr id="768" name="Google Shape;768;p1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Sangat biasa ketika kita membuat Event Handler, kita memanggil event.preventDefault() atau event.stopPropagation()</a:t>
            </a:r>
            <a:endParaRPr/>
          </a:p>
          <a:p>
            <a:pPr indent="-342900" lvl="0" marL="457200" rtl="0" algn="l">
              <a:spcBef>
                <a:spcPts val="0"/>
              </a:spcBef>
              <a:spcAft>
                <a:spcPts val="0"/>
              </a:spcAft>
              <a:buSzPts val="1800"/>
              <a:buChar char="●"/>
            </a:pPr>
            <a:r>
              <a:rPr lang="id"/>
              <a:t>Hal ini sangat mudah dilakukan di Directive v-on</a:t>
            </a:r>
            <a:endParaRPr/>
          </a:p>
          <a:p>
            <a:pPr indent="-342900" lvl="0" marL="457200" rtl="0" algn="l">
              <a:spcBef>
                <a:spcPts val="0"/>
              </a:spcBef>
              <a:spcAft>
                <a:spcPts val="0"/>
              </a:spcAft>
              <a:buSzPts val="1800"/>
              <a:buChar char="●"/>
            </a:pPr>
            <a:r>
              <a:rPr lang="id"/>
              <a:t>Kita cukup menambahkan event modifier saat menambahkan v-on atau @</a:t>
            </a:r>
            <a:endParaRPr/>
          </a:p>
          <a:p>
            <a:pPr indent="-342900" lvl="0" marL="457200" rtl="0" algn="l">
              <a:spcBef>
                <a:spcPts val="0"/>
              </a:spcBef>
              <a:spcAft>
                <a:spcPts val="0"/>
              </a:spcAft>
              <a:buSzPts val="1800"/>
              <a:buChar char="●"/>
            </a:pPr>
            <a:r>
              <a:rPr lang="id"/>
              <a:t>Vue menyediakan banyak Modifier, seperti Event Modifier, Key Modifier dan Mouse Modifier</a:t>
            </a:r>
            <a:endParaRPr/>
          </a:p>
          <a:p>
            <a:pPr indent="-342900" lvl="0" marL="457200" rtl="0" algn="l">
              <a:spcBef>
                <a:spcPts val="0"/>
              </a:spcBef>
              <a:spcAft>
                <a:spcPts val="0"/>
              </a:spcAft>
              <a:buSzPts val="1800"/>
              <a:buChar char="●"/>
            </a:pPr>
            <a:r>
              <a:rPr lang="id" u="sng">
                <a:solidFill>
                  <a:schemeClr val="hlink"/>
                </a:solidFill>
                <a:hlinkClick r:id="rId3"/>
              </a:rPr>
              <a:t>https://vuejs.org/guide/essentials/event-handling.html#event-modifiers</a:t>
            </a:r>
            <a:r>
              <a:rPr lang="id"/>
              <a:t> </a:t>
            </a:r>
            <a:endParaRPr/>
          </a:p>
          <a:p>
            <a:pPr indent="-342900" lvl="0" marL="457200" rtl="0" algn="l">
              <a:spcBef>
                <a:spcPts val="0"/>
              </a:spcBef>
              <a:spcAft>
                <a:spcPts val="0"/>
              </a:spcAft>
              <a:buSzPts val="1800"/>
              <a:buChar char="●"/>
            </a:pPr>
            <a:r>
              <a:rPr lang="id" u="sng">
                <a:solidFill>
                  <a:schemeClr val="hlink"/>
                </a:solidFill>
                <a:hlinkClick r:id="rId4"/>
              </a:rPr>
              <a:t>https://vuejs.org/guide/essentials/event-handling.html#key-modifiers</a:t>
            </a:r>
            <a:r>
              <a:rPr lang="id"/>
              <a:t> </a:t>
            </a:r>
            <a:endParaRPr/>
          </a:p>
          <a:p>
            <a:pPr indent="-342900" lvl="0" marL="457200" rtl="0" algn="l">
              <a:spcBef>
                <a:spcPts val="0"/>
              </a:spcBef>
              <a:spcAft>
                <a:spcPts val="0"/>
              </a:spcAft>
              <a:buSzPts val="1800"/>
              <a:buChar char="●"/>
            </a:pPr>
            <a:r>
              <a:rPr lang="id" u="sng">
                <a:solidFill>
                  <a:schemeClr val="hlink"/>
                </a:solidFill>
                <a:hlinkClick r:id="rId5"/>
              </a:rPr>
              <a:t>https://vuejs.org/guide/essentials/event-handling.html#mouse-button-modifiers</a:t>
            </a:r>
            <a:r>
              <a:rPr lang="id"/>
              <a:t>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src/components/SayHello.vue</a:t>
            </a:r>
            <a:endParaRPr/>
          </a:p>
        </p:txBody>
      </p:sp>
      <p:pic>
        <p:nvPicPr>
          <p:cNvPr id="774" name="Google Shape;774;p137"/>
          <p:cNvPicPr preferRelativeResize="0"/>
          <p:nvPr/>
        </p:nvPicPr>
        <p:blipFill>
          <a:blip r:embed="rId3">
            <a:alphaModFix/>
          </a:blip>
          <a:stretch>
            <a:fillRect/>
          </a:stretch>
        </p:blipFill>
        <p:spPr>
          <a:xfrm>
            <a:off x="152400" y="1170125"/>
            <a:ext cx="8839198" cy="3167753"/>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38"/>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Input Binding</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Input Binding</a:t>
            </a:r>
            <a:endParaRPr/>
          </a:p>
        </p:txBody>
      </p:sp>
      <p:sp>
        <p:nvSpPr>
          <p:cNvPr id="785" name="Google Shape;785;p1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membuat Form di Frontend, kadang kita harus melakukan sinkronisasi dengan data di state</a:t>
            </a:r>
            <a:endParaRPr/>
          </a:p>
          <a:p>
            <a:pPr indent="-342900" lvl="0" marL="457200" rtl="0" algn="l">
              <a:spcBef>
                <a:spcPts val="0"/>
              </a:spcBef>
              <a:spcAft>
                <a:spcPts val="0"/>
              </a:spcAft>
              <a:buSzPts val="1800"/>
              <a:buChar char="●"/>
            </a:pPr>
            <a:r>
              <a:rPr lang="id"/>
              <a:t>Hal yang bisa kita lakukan seperti pada materi sebelumnya, menambahkan Event Handler lalu melakukan update data di state secara manual di Event Handler</a:t>
            </a:r>
            <a:endParaRPr/>
          </a:p>
          <a:p>
            <a:pPr indent="-342900" lvl="0" marL="457200" rtl="0" algn="l">
              <a:spcBef>
                <a:spcPts val="0"/>
              </a:spcBef>
              <a:spcAft>
                <a:spcPts val="0"/>
              </a:spcAft>
              <a:buSzPts val="1800"/>
              <a:buChar char="●"/>
            </a:pPr>
            <a:r>
              <a:rPr lang="id"/>
              <a:t>Untungnya, Vue menyediakan Directive v-model, yang bisa kita gunakan untuk melakukan sinkronisasi data State dengan Input</a:t>
            </a:r>
            <a:endParaRPr/>
          </a:p>
          <a:p>
            <a:pPr indent="-342900" lvl="0" marL="457200" rtl="0" algn="l">
              <a:spcBef>
                <a:spcPts val="0"/>
              </a:spcBef>
              <a:spcAft>
                <a:spcPts val="0"/>
              </a:spcAft>
              <a:buSzPts val="1800"/>
              <a:buChar char="●"/>
            </a:pPr>
            <a:r>
              <a:rPr lang="id" u="sng">
                <a:solidFill>
                  <a:schemeClr val="hlink"/>
                </a:solidFill>
                <a:hlinkClick r:id="rId3"/>
              </a:rPr>
              <a:t>https://vuejs.org/api/built-in-directives.html#v-model</a:t>
            </a:r>
            <a:r>
              <a:rPr lang="id"/>
              <a:t>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Supported Input Binding</a:t>
            </a:r>
            <a:endParaRPr/>
          </a:p>
        </p:txBody>
      </p:sp>
      <p:sp>
        <p:nvSpPr>
          <p:cNvPr id="791" name="Google Shape;791;p1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Directive v-model mendukung banyak Input Binding</a:t>
            </a:r>
            <a:endParaRPr/>
          </a:p>
          <a:p>
            <a:pPr indent="-342900" lvl="0" marL="457200" rtl="0" algn="l">
              <a:spcBef>
                <a:spcPts val="0"/>
              </a:spcBef>
              <a:spcAft>
                <a:spcPts val="0"/>
              </a:spcAft>
              <a:buSzPts val="1800"/>
              <a:buChar char="●"/>
            </a:pPr>
            <a:r>
              <a:rPr lang="id"/>
              <a:t>Element &lt;input&gt; dan &lt;textarea&gt; akan menggunakan attribute value dan menggunakan @input event</a:t>
            </a:r>
            <a:endParaRPr/>
          </a:p>
          <a:p>
            <a:pPr indent="-342900" lvl="0" marL="457200" rtl="0" algn="l">
              <a:spcBef>
                <a:spcPts val="0"/>
              </a:spcBef>
              <a:spcAft>
                <a:spcPts val="0"/>
              </a:spcAft>
              <a:buSzPts val="1800"/>
              <a:buChar char="●"/>
            </a:pPr>
            <a:r>
              <a:rPr lang="id"/>
              <a:t>Element &lt;input&gt; type checkbox dan radio, menggunakan attribute checked dan menggunakan @change event</a:t>
            </a:r>
            <a:endParaRPr/>
          </a:p>
          <a:p>
            <a:pPr indent="-342900" lvl="0" marL="457200" rtl="0" algn="l">
              <a:spcBef>
                <a:spcPts val="0"/>
              </a:spcBef>
              <a:spcAft>
                <a:spcPts val="0"/>
              </a:spcAft>
              <a:buSzPts val="1800"/>
              <a:buChar char="●"/>
            </a:pPr>
            <a:r>
              <a:rPr lang="id"/>
              <a:t>Element &lt;select&gt; menggunakan attribute value dan menggunakan @change event</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Model Modifier</a:t>
            </a:r>
            <a:endParaRPr/>
          </a:p>
        </p:txBody>
      </p:sp>
      <p:sp>
        <p:nvSpPr>
          <p:cNvPr id="797" name="Google Shape;797;p1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menggunakan v-model, kita bisa menggunakan beberapa modifier</a:t>
            </a:r>
            <a:endParaRPr/>
          </a:p>
          <a:p>
            <a:pPr indent="-342900" lvl="0" marL="457200" rtl="0" algn="l">
              <a:spcBef>
                <a:spcPts val="0"/>
              </a:spcBef>
              <a:spcAft>
                <a:spcPts val="0"/>
              </a:spcAft>
              <a:buSzPts val="1800"/>
              <a:buChar char="●"/>
            </a:pPr>
            <a:r>
              <a:rPr lang="id"/>
              <a:t>.lazy, yang digunakan untuk mengubah data ketika menjadi event @change, bukan event @input</a:t>
            </a:r>
            <a:endParaRPr/>
          </a:p>
          <a:p>
            <a:pPr indent="-342900" lvl="0" marL="457200" rtl="0" algn="l">
              <a:spcBef>
                <a:spcPts val="0"/>
              </a:spcBef>
              <a:spcAft>
                <a:spcPts val="0"/>
              </a:spcAft>
              <a:buSzPts val="1800"/>
              <a:buChar char="●"/>
            </a:pPr>
            <a:r>
              <a:rPr lang="id"/>
              <a:t>.number, yang digunakan untuk mengubah data menjadi number secara otomatis</a:t>
            </a:r>
            <a:endParaRPr/>
          </a:p>
          <a:p>
            <a:pPr indent="-342900" lvl="0" marL="457200" rtl="0" algn="l">
              <a:spcBef>
                <a:spcPts val="0"/>
              </a:spcBef>
              <a:spcAft>
                <a:spcPts val="0"/>
              </a:spcAft>
              <a:buSzPts val="1800"/>
              <a:buChar char="●"/>
            </a:pPr>
            <a:r>
              <a:rPr lang="id"/>
              <a:t>.trim, yang digunakan untuk menghapus whitespace di awal dan akhir value</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803" name="Google Shape;803;p1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Sekarang kita akan coba membuat halaman Contact Us</a:t>
            </a:r>
            <a:endParaRPr/>
          </a:p>
          <a:p>
            <a:pPr indent="-342900" lvl="0" marL="457200" rtl="0" algn="l">
              <a:spcBef>
                <a:spcPts val="0"/>
              </a:spcBef>
              <a:spcAft>
                <a:spcPts val="0"/>
              </a:spcAft>
              <a:buSzPts val="1800"/>
              <a:buChar char="●"/>
            </a:pPr>
            <a:r>
              <a:rPr lang="id"/>
              <a:t>Buat halaman contact.html</a:t>
            </a:r>
            <a:endParaRPr/>
          </a:p>
          <a:p>
            <a:pPr indent="-342900" lvl="0" marL="457200" rtl="0" algn="l">
              <a:spcBef>
                <a:spcPts val="0"/>
              </a:spcBef>
              <a:spcAft>
                <a:spcPts val="0"/>
              </a:spcAft>
              <a:buSzPts val="1800"/>
              <a:buChar char="●"/>
            </a:pPr>
            <a:r>
              <a:rPr lang="id"/>
              <a:t>Registrasikan ke vite.config.js</a:t>
            </a:r>
            <a:endParaRPr/>
          </a:p>
          <a:p>
            <a:pPr indent="-342900" lvl="0" marL="457200" rtl="0" algn="l">
              <a:spcBef>
                <a:spcPts val="0"/>
              </a:spcBef>
              <a:spcAft>
                <a:spcPts val="0"/>
              </a:spcAft>
              <a:buSzPts val="1800"/>
              <a:buChar char="●"/>
            </a:pPr>
            <a:r>
              <a:rPr lang="id"/>
              <a:t>Buat file src/contact.js</a:t>
            </a:r>
            <a:endParaRPr/>
          </a:p>
          <a:p>
            <a:pPr indent="-342900" lvl="0" marL="457200" rtl="0" algn="l">
              <a:spcBef>
                <a:spcPts val="0"/>
              </a:spcBef>
              <a:spcAft>
                <a:spcPts val="0"/>
              </a:spcAft>
              <a:buSzPts val="1800"/>
              <a:buChar char="●"/>
            </a:pPr>
            <a:r>
              <a:rPr lang="id"/>
              <a:t>Buat component src/components/Contact.vue</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src/components/Contact.vue (1)</a:t>
            </a:r>
            <a:endParaRPr/>
          </a:p>
        </p:txBody>
      </p:sp>
      <p:pic>
        <p:nvPicPr>
          <p:cNvPr id="809" name="Google Shape;809;p143"/>
          <p:cNvPicPr preferRelativeResize="0"/>
          <p:nvPr/>
        </p:nvPicPr>
        <p:blipFill>
          <a:blip r:embed="rId3">
            <a:alphaModFix/>
          </a:blip>
          <a:stretch>
            <a:fillRect/>
          </a:stretch>
        </p:blipFill>
        <p:spPr>
          <a:xfrm>
            <a:off x="152400" y="1170125"/>
            <a:ext cx="3648075" cy="3629025"/>
          </a:xfrm>
          <a:prstGeom prst="rect">
            <a:avLst/>
          </a:prstGeom>
          <a:noFill/>
          <a:ln>
            <a:noFill/>
          </a:ln>
        </p:spPr>
      </p:pic>
      <p:pic>
        <p:nvPicPr>
          <p:cNvPr id="810" name="Google Shape;810;p143"/>
          <p:cNvPicPr preferRelativeResize="0"/>
          <p:nvPr/>
        </p:nvPicPr>
        <p:blipFill>
          <a:blip r:embed="rId4">
            <a:alphaModFix/>
          </a:blip>
          <a:stretch>
            <a:fillRect/>
          </a:stretch>
        </p:blipFill>
        <p:spPr>
          <a:xfrm>
            <a:off x="3952875" y="1170125"/>
            <a:ext cx="5038725" cy="365583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Project</a:t>
            </a:r>
            <a:endParaRPr/>
          </a:p>
        </p:txBody>
      </p:sp>
      <p:pic>
        <p:nvPicPr>
          <p:cNvPr id="175" name="Google Shape;175;p36"/>
          <p:cNvPicPr preferRelativeResize="0"/>
          <p:nvPr/>
        </p:nvPicPr>
        <p:blipFill>
          <a:blip r:embed="rId3">
            <a:alphaModFix/>
          </a:blip>
          <a:stretch>
            <a:fillRect/>
          </a:stretch>
        </p:blipFill>
        <p:spPr>
          <a:xfrm>
            <a:off x="152400" y="1170125"/>
            <a:ext cx="8839200" cy="2274466"/>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src/components/Contact.vue (2)</a:t>
            </a:r>
            <a:endParaRPr/>
          </a:p>
        </p:txBody>
      </p:sp>
      <p:pic>
        <p:nvPicPr>
          <p:cNvPr id="816" name="Google Shape;816;p144"/>
          <p:cNvPicPr preferRelativeResize="0"/>
          <p:nvPr/>
        </p:nvPicPr>
        <p:blipFill>
          <a:blip r:embed="rId3">
            <a:alphaModFix/>
          </a:blip>
          <a:stretch>
            <a:fillRect/>
          </a:stretch>
        </p:blipFill>
        <p:spPr>
          <a:xfrm>
            <a:off x="152400" y="1170125"/>
            <a:ext cx="5106951" cy="3820975"/>
          </a:xfrm>
          <a:prstGeom prst="rect">
            <a:avLst/>
          </a:prstGeom>
          <a:noFill/>
          <a:ln>
            <a:noFill/>
          </a:ln>
        </p:spPr>
      </p:pic>
      <p:pic>
        <p:nvPicPr>
          <p:cNvPr id="817" name="Google Shape;817;p144"/>
          <p:cNvPicPr preferRelativeResize="0"/>
          <p:nvPr/>
        </p:nvPicPr>
        <p:blipFill>
          <a:blip r:embed="rId4">
            <a:alphaModFix/>
          </a:blip>
          <a:stretch>
            <a:fillRect/>
          </a:stretch>
        </p:blipFill>
        <p:spPr>
          <a:xfrm>
            <a:off x="5411751" y="1170125"/>
            <a:ext cx="3579849" cy="283133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4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Watchers</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Watchers</a:t>
            </a:r>
            <a:endParaRPr/>
          </a:p>
        </p:txBody>
      </p:sp>
      <p:sp>
        <p:nvSpPr>
          <p:cNvPr id="828" name="Google Shape;828;p1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id"/>
              <a:t>Vue memiliki fitur bernama watch() function, yang digunakan untuk meregistrasi callback function yang akan di trigger otomatis ketika sebuah state berubah</a:t>
            </a:r>
            <a:endParaRPr/>
          </a:p>
          <a:p>
            <a:pPr indent="-342900" lvl="0" marL="457200" rtl="0" algn="l">
              <a:spcBef>
                <a:spcPts val="0"/>
              </a:spcBef>
              <a:spcAft>
                <a:spcPts val="0"/>
              </a:spcAft>
              <a:buSzPts val="1800"/>
              <a:buChar char="●"/>
            </a:pPr>
            <a:r>
              <a:rPr lang="id"/>
              <a:t>Kita bisa melakukan banyak hal di watch() function, misal mengubah DOM memanggil API lain ketika terjadi perubahan di state menggunakan watch() function ini</a:t>
            </a:r>
            <a:endParaRPr/>
          </a:p>
          <a:p>
            <a:pPr indent="-342900" lvl="0" marL="457200" rtl="0" algn="l">
              <a:spcBef>
                <a:spcPts val="0"/>
              </a:spcBef>
              <a:spcAft>
                <a:spcPts val="0"/>
              </a:spcAft>
              <a:buSzPts val="1800"/>
              <a:buChar char="●"/>
            </a:pPr>
            <a:r>
              <a:rPr lang="id"/>
              <a:t>watch() function secara default bersifat lazy, artinya callback nya hanya akan di trigger ketika State berubah</a:t>
            </a:r>
            <a:endParaRPr/>
          </a:p>
          <a:p>
            <a:pPr indent="-342900" lvl="0" marL="457200" rtl="0" algn="l">
              <a:spcBef>
                <a:spcPts val="0"/>
              </a:spcBef>
              <a:spcAft>
                <a:spcPts val="0"/>
              </a:spcAft>
              <a:buSzPts val="1800"/>
              <a:buChar char="●"/>
            </a:pPr>
            <a:r>
              <a:rPr lang="id"/>
              <a:t>watch() function memiliki 3 parameter, source, callback function dan options</a:t>
            </a:r>
            <a:endParaRPr/>
          </a:p>
          <a:p>
            <a:pPr indent="-342900" lvl="0" marL="457200" rtl="0" algn="l">
              <a:spcBef>
                <a:spcPts val="0"/>
              </a:spcBef>
              <a:spcAft>
                <a:spcPts val="0"/>
              </a:spcAft>
              <a:buSzPts val="1800"/>
              <a:buChar char="●"/>
            </a:pPr>
            <a:r>
              <a:rPr lang="id" u="sng">
                <a:solidFill>
                  <a:schemeClr val="hlink"/>
                </a:solidFill>
                <a:hlinkClick r:id="rId3"/>
              </a:rPr>
              <a:t>https://vuejs.org/api/reactivity-core.html#watch</a:t>
            </a:r>
            <a:r>
              <a:rPr lang="id"/>
              <a:t> </a:t>
            </a:r>
            <a:endParaRPr/>
          </a:p>
          <a:p>
            <a:pPr indent="-342900" lvl="0" marL="457200" rtl="0" algn="l">
              <a:spcBef>
                <a:spcPts val="0"/>
              </a:spcBef>
              <a:spcAft>
                <a:spcPts val="0"/>
              </a:spcAft>
              <a:buSzPts val="1800"/>
              <a:buChar char="●"/>
            </a:pPr>
            <a:r>
              <a:rPr lang="id"/>
              <a:t>Source pada watch() bisa berupa getter function, ref, reactive, atau array yang berisi data tersebut</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834" name="Google Shape;834;p1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Sekarang kita akan coba membuat contoh halaman dinamis dimana isi halaman akan diambil via AJAX, data AJAX akan diambil tergantung input yang dipilih oleh pengguna melalui input select option</a:t>
            </a:r>
            <a:endParaRPr/>
          </a:p>
          <a:p>
            <a:pPr indent="-342900" lvl="0" marL="457200" rtl="0" algn="l">
              <a:spcBef>
                <a:spcPts val="0"/>
              </a:spcBef>
              <a:spcAft>
                <a:spcPts val="0"/>
              </a:spcAft>
              <a:buSzPts val="1800"/>
              <a:buChar char="●"/>
            </a:pPr>
            <a:r>
              <a:rPr lang="id"/>
              <a:t>Buatlah halaman product.html</a:t>
            </a:r>
            <a:endParaRPr/>
          </a:p>
          <a:p>
            <a:pPr indent="-342900" lvl="0" marL="457200" rtl="0" algn="l">
              <a:spcBef>
                <a:spcPts val="0"/>
              </a:spcBef>
              <a:spcAft>
                <a:spcPts val="0"/>
              </a:spcAft>
              <a:buSzPts val="1800"/>
              <a:buChar char="●"/>
            </a:pPr>
            <a:r>
              <a:rPr lang="id"/>
              <a:t>Registrasikan ke vite.config.js</a:t>
            </a:r>
            <a:endParaRPr/>
          </a:p>
          <a:p>
            <a:pPr indent="-342900" lvl="0" marL="457200" rtl="0" algn="l">
              <a:spcBef>
                <a:spcPts val="0"/>
              </a:spcBef>
              <a:spcAft>
                <a:spcPts val="0"/>
              </a:spcAft>
              <a:buSzPts val="1800"/>
              <a:buChar char="●"/>
            </a:pPr>
            <a:r>
              <a:rPr lang="id"/>
              <a:t>Buat src/product.css</a:t>
            </a:r>
            <a:endParaRPr/>
          </a:p>
          <a:p>
            <a:pPr indent="-342900" lvl="0" marL="457200" rtl="0" algn="l">
              <a:spcBef>
                <a:spcPts val="0"/>
              </a:spcBef>
              <a:spcAft>
                <a:spcPts val="0"/>
              </a:spcAft>
              <a:buSzPts val="1800"/>
              <a:buChar char="●"/>
            </a:pPr>
            <a:r>
              <a:rPr lang="id"/>
              <a:t>Buat component src/components/Product.vue</a:t>
            </a:r>
            <a:endParaRPr/>
          </a:p>
          <a:p>
            <a:pPr indent="-342900" lvl="0" marL="457200" rtl="0" algn="l">
              <a:spcBef>
                <a:spcPts val="0"/>
              </a:spcBef>
              <a:spcAft>
                <a:spcPts val="0"/>
              </a:spcAft>
              <a:buSzPts val="1800"/>
              <a:buChar char="●"/>
            </a:pPr>
            <a:r>
              <a:rPr lang="id"/>
              <a:t>Buat file </a:t>
            </a:r>
            <a:r>
              <a:rPr lang="id"/>
              <a:t>public/product1.json, public/product2.json dan public/product3.json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public/product1,2,3.json</a:t>
            </a:r>
            <a:endParaRPr/>
          </a:p>
        </p:txBody>
      </p:sp>
      <p:pic>
        <p:nvPicPr>
          <p:cNvPr id="840" name="Google Shape;840;p148"/>
          <p:cNvPicPr preferRelativeResize="0"/>
          <p:nvPr/>
        </p:nvPicPr>
        <p:blipFill>
          <a:blip r:embed="rId3">
            <a:alphaModFix/>
          </a:blip>
          <a:stretch>
            <a:fillRect/>
          </a:stretch>
        </p:blipFill>
        <p:spPr>
          <a:xfrm>
            <a:off x="152400" y="1170125"/>
            <a:ext cx="8839200" cy="2286311"/>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src/components/Product.vue</a:t>
            </a:r>
            <a:endParaRPr/>
          </a:p>
        </p:txBody>
      </p:sp>
      <p:pic>
        <p:nvPicPr>
          <p:cNvPr id="846" name="Google Shape;846;p149"/>
          <p:cNvPicPr preferRelativeResize="0"/>
          <p:nvPr/>
        </p:nvPicPr>
        <p:blipFill>
          <a:blip r:embed="rId3">
            <a:alphaModFix/>
          </a:blip>
          <a:stretch>
            <a:fillRect/>
          </a:stretch>
        </p:blipFill>
        <p:spPr>
          <a:xfrm>
            <a:off x="152400" y="1170125"/>
            <a:ext cx="4294625" cy="3347600"/>
          </a:xfrm>
          <a:prstGeom prst="rect">
            <a:avLst/>
          </a:prstGeom>
          <a:noFill/>
          <a:ln>
            <a:noFill/>
          </a:ln>
        </p:spPr>
      </p:pic>
      <p:pic>
        <p:nvPicPr>
          <p:cNvPr id="847" name="Google Shape;847;p149"/>
          <p:cNvPicPr preferRelativeResize="0"/>
          <p:nvPr/>
        </p:nvPicPr>
        <p:blipFill>
          <a:blip r:embed="rId4">
            <a:alphaModFix/>
          </a:blip>
          <a:stretch>
            <a:fillRect/>
          </a:stretch>
        </p:blipFill>
        <p:spPr>
          <a:xfrm>
            <a:off x="4599425" y="1170125"/>
            <a:ext cx="4241997" cy="382097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Watcher Options</a:t>
            </a:r>
            <a:endParaRPr/>
          </a:p>
        </p:txBody>
      </p:sp>
      <p:sp>
        <p:nvSpPr>
          <p:cNvPr id="853" name="Google Shape;853;p1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Secara default, watch() function itu lazy, artinya menunggu source berubah dulu, baru callback function akan ditrigger. Dan akan di trigger ulang jika source berubah lagi</a:t>
            </a:r>
            <a:endParaRPr/>
          </a:p>
          <a:p>
            <a:pPr indent="-342900" lvl="0" marL="457200" rtl="0" algn="l">
              <a:spcBef>
                <a:spcPts val="0"/>
              </a:spcBef>
              <a:spcAft>
                <a:spcPts val="0"/>
              </a:spcAft>
              <a:buSzPts val="1800"/>
              <a:buChar char="●"/>
            </a:pPr>
            <a:r>
              <a:rPr lang="id"/>
              <a:t>Kita bisa menambah options di watch() untuk mengubah behavior dari watch() function</a:t>
            </a:r>
            <a:endParaRPr/>
          </a:p>
          <a:p>
            <a:pPr indent="-342900" lvl="0" marL="457200" rtl="0" algn="l">
              <a:spcBef>
                <a:spcPts val="0"/>
              </a:spcBef>
              <a:spcAft>
                <a:spcPts val="0"/>
              </a:spcAft>
              <a:buSzPts val="1800"/>
              <a:buChar char="●"/>
            </a:pPr>
            <a:r>
              <a:rPr lang="id"/>
              <a:t>Kita bisa menambah options immediate: true jika ingin watch() langsung mengeksekusi callback saat pertama kali, ini cocok jika kita ingin load data awal langsung</a:t>
            </a:r>
            <a:endParaRPr/>
          </a:p>
          <a:p>
            <a:pPr indent="-342900" lvl="0" marL="457200" rtl="0" algn="l">
              <a:spcBef>
                <a:spcPts val="0"/>
              </a:spcBef>
              <a:spcAft>
                <a:spcPts val="0"/>
              </a:spcAft>
              <a:buSzPts val="1800"/>
              <a:buChar char="●"/>
            </a:pPr>
            <a:r>
              <a:rPr lang="id"/>
              <a:t>Kita bisa menambah options once: true, jika hanya ingin mentrigger callback function hanya sekali, sehingga ketika source berubah, tidak akan di trigger ulang</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src/components/Product.vue</a:t>
            </a:r>
            <a:endParaRPr/>
          </a:p>
        </p:txBody>
      </p:sp>
      <p:pic>
        <p:nvPicPr>
          <p:cNvPr id="859" name="Google Shape;859;p151"/>
          <p:cNvPicPr preferRelativeResize="0"/>
          <p:nvPr/>
        </p:nvPicPr>
        <p:blipFill>
          <a:blip r:embed="rId3">
            <a:alphaModFix/>
          </a:blip>
          <a:stretch>
            <a:fillRect/>
          </a:stretch>
        </p:blipFill>
        <p:spPr>
          <a:xfrm>
            <a:off x="152400" y="1170125"/>
            <a:ext cx="5334418" cy="382097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Watch Effect</a:t>
            </a:r>
            <a:endParaRPr/>
          </a:p>
        </p:txBody>
      </p:sp>
      <p:sp>
        <p:nvSpPr>
          <p:cNvPr id="865" name="Google Shape;865;p1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Salah satu yang biasa dilakukan saat menggunakan watch() adalah, menggunakan state sebagai source, dan menggunakan immediate: true agar watch() langsung mengeksekusi callback function</a:t>
            </a:r>
            <a:endParaRPr/>
          </a:p>
          <a:p>
            <a:pPr indent="-342900" lvl="0" marL="457200" rtl="0" algn="l">
              <a:spcBef>
                <a:spcPts val="0"/>
              </a:spcBef>
              <a:spcAft>
                <a:spcPts val="0"/>
              </a:spcAft>
              <a:buSzPts val="1800"/>
              <a:buChar char="●"/>
            </a:pPr>
            <a:r>
              <a:rPr lang="id"/>
              <a:t>Vue memiliki shortcut function yaitu watchEffect(callback), yang bisa digunakan sebagai pengganti watch()</a:t>
            </a:r>
            <a:endParaRPr/>
          </a:p>
          <a:p>
            <a:pPr indent="-342900" lvl="0" marL="457200" rtl="0" algn="l">
              <a:spcBef>
                <a:spcPts val="0"/>
              </a:spcBef>
              <a:spcAft>
                <a:spcPts val="0"/>
              </a:spcAft>
              <a:buSzPts val="1800"/>
              <a:buChar char="●"/>
            </a:pPr>
            <a:r>
              <a:rPr lang="id"/>
              <a:t>Function watchEffect() secara otomatis akan bersifat immediate:true dan juga akan melakukan track state yang terdapat di callback function</a:t>
            </a:r>
            <a:endParaRPr/>
          </a:p>
          <a:p>
            <a:pPr indent="-342900" lvl="0" marL="457200" rtl="0" algn="l">
              <a:spcBef>
                <a:spcPts val="0"/>
              </a:spcBef>
              <a:spcAft>
                <a:spcPts val="0"/>
              </a:spcAft>
              <a:buSzPts val="1800"/>
              <a:buChar char="●"/>
            </a:pPr>
            <a:r>
              <a:rPr lang="id" u="sng">
                <a:solidFill>
                  <a:schemeClr val="hlink"/>
                </a:solidFill>
                <a:hlinkClick r:id="rId3"/>
              </a:rPr>
              <a:t>https://vuejs.org/api/reactivity-core.html#watcheffect</a:t>
            </a:r>
            <a:r>
              <a:rPr lang="id"/>
              <a:t> </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src/components/Product.vue</a:t>
            </a:r>
            <a:endParaRPr/>
          </a:p>
        </p:txBody>
      </p:sp>
      <p:pic>
        <p:nvPicPr>
          <p:cNvPr id="871" name="Google Shape;871;p153"/>
          <p:cNvPicPr preferRelativeResize="0"/>
          <p:nvPr/>
        </p:nvPicPr>
        <p:blipFill>
          <a:blip r:embed="rId3">
            <a:alphaModFix/>
          </a:blip>
          <a:stretch>
            <a:fillRect/>
          </a:stretch>
        </p:blipFill>
        <p:spPr>
          <a:xfrm>
            <a:off x="152400" y="1170125"/>
            <a:ext cx="6334125" cy="3438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Struktur Folder</a:t>
            </a:r>
            <a:endParaRPr/>
          </a:p>
        </p:txBody>
      </p:sp>
      <p:pic>
        <p:nvPicPr>
          <p:cNvPr id="181" name="Google Shape;181;p37"/>
          <p:cNvPicPr preferRelativeResize="0"/>
          <p:nvPr/>
        </p:nvPicPr>
        <p:blipFill>
          <a:blip r:embed="rId3">
            <a:alphaModFix/>
          </a:blip>
          <a:stretch>
            <a:fillRect/>
          </a:stretch>
        </p:blipFill>
        <p:spPr>
          <a:xfrm>
            <a:off x="152400" y="1170125"/>
            <a:ext cx="3339285" cy="382097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Cleanup</a:t>
            </a:r>
            <a:endParaRPr/>
          </a:p>
        </p:txBody>
      </p:sp>
      <p:sp>
        <p:nvSpPr>
          <p:cNvPr id="877" name="Google Shape;877;p1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Pada beberapa kasus, mungkin kita ingin melakukan proses cleanup sebelum proses trigger ulang callback function di watch selanjutnya</a:t>
            </a:r>
            <a:endParaRPr/>
          </a:p>
          <a:p>
            <a:pPr indent="-342900" lvl="0" marL="457200" rtl="0" algn="l">
              <a:spcBef>
                <a:spcPts val="0"/>
              </a:spcBef>
              <a:spcAft>
                <a:spcPts val="0"/>
              </a:spcAft>
              <a:buSzPts val="1800"/>
              <a:buChar char="●"/>
            </a:pPr>
            <a:r>
              <a:rPr lang="id"/>
              <a:t>Untuk melakukan itu, di dalam callback function watch, kita bisa menggunakan onWatcherCleanup()</a:t>
            </a:r>
            <a:endParaRPr/>
          </a:p>
          <a:p>
            <a:pPr indent="-342900" lvl="0" marL="457200" rtl="0" algn="l">
              <a:spcBef>
                <a:spcPts val="0"/>
              </a:spcBef>
              <a:spcAft>
                <a:spcPts val="0"/>
              </a:spcAft>
              <a:buSzPts val="1800"/>
              <a:buChar char="●"/>
            </a:pPr>
            <a:r>
              <a:rPr lang="id"/>
              <a:t>Namun onWatcherCleanup() tidak mendukung async, sehingga kita harus registrasikan sebelum kita menggunakan await jika menggunakan async function</a:t>
            </a:r>
            <a:endParaRPr/>
          </a:p>
          <a:p>
            <a:pPr indent="-342900" lvl="0" marL="457200" rtl="0" algn="l">
              <a:spcBef>
                <a:spcPts val="0"/>
              </a:spcBef>
              <a:spcAft>
                <a:spcPts val="0"/>
              </a:spcAft>
              <a:buSzPts val="1800"/>
              <a:buChar char="●"/>
            </a:pPr>
            <a:r>
              <a:rPr lang="id" u="sng">
                <a:solidFill>
                  <a:schemeClr val="hlink"/>
                </a:solidFill>
                <a:hlinkClick r:id="rId3"/>
              </a:rPr>
              <a:t>https://vuejs.org/api/reactivity-core.html#onwatchercleanup</a:t>
            </a:r>
            <a:r>
              <a:rPr lang="id"/>
              <a:t>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src/components/Product.vue</a:t>
            </a:r>
            <a:endParaRPr/>
          </a:p>
        </p:txBody>
      </p:sp>
      <p:pic>
        <p:nvPicPr>
          <p:cNvPr id="883" name="Google Shape;883;p155"/>
          <p:cNvPicPr preferRelativeResize="0"/>
          <p:nvPr/>
        </p:nvPicPr>
        <p:blipFill>
          <a:blip r:embed="rId3">
            <a:alphaModFix/>
          </a:blip>
          <a:stretch>
            <a:fillRect/>
          </a:stretch>
        </p:blipFill>
        <p:spPr>
          <a:xfrm>
            <a:off x="152400" y="1170125"/>
            <a:ext cx="5963036" cy="3820974"/>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56"/>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Template Refs</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Template Refs</a:t>
            </a:r>
            <a:endParaRPr/>
          </a:p>
        </p:txBody>
      </p:sp>
      <p:sp>
        <p:nvSpPr>
          <p:cNvPr id="894" name="Google Shape;894;p1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Vue sendiri sudah memiliki fitur untuk melakukan Input Binding menggunakan Directive v-model</a:t>
            </a:r>
            <a:endParaRPr/>
          </a:p>
          <a:p>
            <a:pPr indent="-342900" lvl="0" marL="457200" rtl="0" algn="l">
              <a:spcBef>
                <a:spcPts val="0"/>
              </a:spcBef>
              <a:spcAft>
                <a:spcPts val="0"/>
              </a:spcAft>
              <a:buSzPts val="1800"/>
              <a:buChar char="●"/>
            </a:pPr>
            <a:r>
              <a:rPr lang="id"/>
              <a:t>Namun, pada keadaan tertentu, mungkin kita masih butuh mengakses langsung element di DOM</a:t>
            </a:r>
            <a:endParaRPr/>
          </a:p>
          <a:p>
            <a:pPr indent="-342900" lvl="0" marL="457200" rtl="0" algn="l">
              <a:spcBef>
                <a:spcPts val="0"/>
              </a:spcBef>
              <a:spcAft>
                <a:spcPts val="0"/>
              </a:spcAft>
              <a:buSzPts val="1800"/>
              <a:buChar char="●"/>
            </a:pPr>
            <a:r>
              <a:rPr lang="id"/>
              <a:t>Kita bisa saja menggunakan DOM API yang biasa kita lakukan, namun Vue memberi cara yang lebih mudah, menggunakan Ref</a:t>
            </a:r>
            <a:endParaRPr/>
          </a:p>
          <a:p>
            <a:pPr indent="-342900" lvl="0" marL="457200" rtl="0" algn="l">
              <a:spcBef>
                <a:spcPts val="0"/>
              </a:spcBef>
              <a:spcAft>
                <a:spcPts val="0"/>
              </a:spcAft>
              <a:buSzPts val="1800"/>
              <a:buChar char="●"/>
            </a:pPr>
            <a:r>
              <a:rPr lang="id"/>
              <a:t>Dalam element, kita bisa tambahkan attribute ref yang bisa digunakan untuk melakukan binding dari element ke variable di JavaScript</a:t>
            </a:r>
            <a:endParaRPr/>
          </a:p>
          <a:p>
            <a:pPr indent="-342900" lvl="0" marL="457200" rtl="0" algn="l">
              <a:spcBef>
                <a:spcPts val="0"/>
              </a:spcBef>
              <a:spcAft>
                <a:spcPts val="0"/>
              </a:spcAft>
              <a:buSzPts val="1800"/>
              <a:buChar char="●"/>
            </a:pPr>
            <a:r>
              <a:rPr lang="id"/>
              <a:t>Caranya kita perlu menggunakan useTemplateRef() untuk membuat variable nya</a:t>
            </a:r>
            <a:endParaRPr/>
          </a:p>
          <a:p>
            <a:pPr indent="-342900" lvl="0" marL="457200" rtl="0" algn="l">
              <a:spcBef>
                <a:spcPts val="0"/>
              </a:spcBef>
              <a:spcAft>
                <a:spcPts val="0"/>
              </a:spcAft>
              <a:buSzPts val="1800"/>
              <a:buChar char="●"/>
            </a:pPr>
            <a:r>
              <a:rPr lang="id" u="sng">
                <a:solidFill>
                  <a:schemeClr val="hlink"/>
                </a:solidFill>
                <a:hlinkClick r:id="rId3"/>
              </a:rPr>
              <a:t>https://vuejs.org/api/composition-api-helpers.html#usetemplateref</a:t>
            </a:r>
            <a:r>
              <a:rPr lang="id"/>
              <a:t>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900" name="Google Shape;900;p1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akan coba membuat halaman Notes Management</a:t>
            </a:r>
            <a:endParaRPr/>
          </a:p>
          <a:p>
            <a:pPr indent="-342900" lvl="0" marL="457200" rtl="0" algn="l">
              <a:spcBef>
                <a:spcPts val="0"/>
              </a:spcBef>
              <a:spcAft>
                <a:spcPts val="0"/>
              </a:spcAft>
              <a:buSzPts val="1800"/>
              <a:buChar char="●"/>
            </a:pPr>
            <a:r>
              <a:rPr lang="id"/>
              <a:t>Buatlah halaman note.html</a:t>
            </a:r>
            <a:endParaRPr/>
          </a:p>
          <a:p>
            <a:pPr indent="-342900" lvl="0" marL="457200" rtl="0" algn="l">
              <a:spcBef>
                <a:spcPts val="0"/>
              </a:spcBef>
              <a:spcAft>
                <a:spcPts val="0"/>
              </a:spcAft>
              <a:buSzPts val="1800"/>
              <a:buChar char="●"/>
            </a:pPr>
            <a:r>
              <a:rPr lang="id"/>
              <a:t>Registrasikan ke vite.config.js</a:t>
            </a:r>
            <a:endParaRPr/>
          </a:p>
          <a:p>
            <a:pPr indent="-342900" lvl="0" marL="457200" rtl="0" algn="l">
              <a:spcBef>
                <a:spcPts val="0"/>
              </a:spcBef>
              <a:spcAft>
                <a:spcPts val="0"/>
              </a:spcAft>
              <a:buSzPts val="1800"/>
              <a:buChar char="●"/>
            </a:pPr>
            <a:r>
              <a:rPr lang="id"/>
              <a:t>Buat src/note.js</a:t>
            </a:r>
            <a:endParaRPr/>
          </a:p>
          <a:p>
            <a:pPr indent="-342900" lvl="0" marL="457200" rtl="0" algn="l">
              <a:spcBef>
                <a:spcPts val="0"/>
              </a:spcBef>
              <a:spcAft>
                <a:spcPts val="0"/>
              </a:spcAft>
              <a:buSzPts val="1800"/>
              <a:buChar char="●"/>
            </a:pPr>
            <a:r>
              <a:rPr lang="id"/>
              <a:t>Buat komponen src/components/Note.vue</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src/components/Note.vue</a:t>
            </a:r>
            <a:endParaRPr/>
          </a:p>
        </p:txBody>
      </p:sp>
      <p:pic>
        <p:nvPicPr>
          <p:cNvPr id="906" name="Google Shape;906;p159"/>
          <p:cNvPicPr preferRelativeResize="0"/>
          <p:nvPr/>
        </p:nvPicPr>
        <p:blipFill>
          <a:blip r:embed="rId3">
            <a:alphaModFix/>
          </a:blip>
          <a:stretch>
            <a:fillRect/>
          </a:stretch>
        </p:blipFill>
        <p:spPr>
          <a:xfrm>
            <a:off x="152400" y="1170125"/>
            <a:ext cx="4313650" cy="3052975"/>
          </a:xfrm>
          <a:prstGeom prst="rect">
            <a:avLst/>
          </a:prstGeom>
          <a:noFill/>
          <a:ln>
            <a:noFill/>
          </a:ln>
        </p:spPr>
      </p:pic>
      <p:pic>
        <p:nvPicPr>
          <p:cNvPr id="907" name="Google Shape;907;p159"/>
          <p:cNvPicPr preferRelativeResize="0"/>
          <p:nvPr/>
        </p:nvPicPr>
        <p:blipFill>
          <a:blip r:embed="rId4">
            <a:alphaModFix/>
          </a:blip>
          <a:stretch>
            <a:fillRect/>
          </a:stretch>
        </p:blipFill>
        <p:spPr>
          <a:xfrm>
            <a:off x="4618450" y="1170125"/>
            <a:ext cx="4373149" cy="2879351"/>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Ref dalam v-for</a:t>
            </a:r>
            <a:endParaRPr/>
          </a:p>
        </p:txBody>
      </p:sp>
      <p:sp>
        <p:nvSpPr>
          <p:cNvPr id="913" name="Google Shape;913;p1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juga bisa menambahkan ref pada element yang menggunakan Directive v-for</a:t>
            </a:r>
            <a:endParaRPr/>
          </a:p>
          <a:p>
            <a:pPr indent="-342900" lvl="0" marL="457200" rtl="0" algn="l">
              <a:spcBef>
                <a:spcPts val="0"/>
              </a:spcBef>
              <a:spcAft>
                <a:spcPts val="0"/>
              </a:spcAft>
              <a:buSzPts val="1800"/>
              <a:buChar char="●"/>
            </a:pPr>
            <a:r>
              <a:rPr lang="id"/>
              <a:t>Namun, hasil dari Element Binding nya adalah Array, karena bisa lebih dari satu element</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src/components/Note.vue</a:t>
            </a:r>
            <a:endParaRPr/>
          </a:p>
        </p:txBody>
      </p:sp>
      <p:pic>
        <p:nvPicPr>
          <p:cNvPr id="919" name="Google Shape;919;p161"/>
          <p:cNvPicPr preferRelativeResize="0"/>
          <p:nvPr/>
        </p:nvPicPr>
        <p:blipFill>
          <a:blip r:embed="rId3">
            <a:alphaModFix/>
          </a:blip>
          <a:stretch>
            <a:fillRect/>
          </a:stretch>
        </p:blipFill>
        <p:spPr>
          <a:xfrm>
            <a:off x="152400" y="1170125"/>
            <a:ext cx="3895630" cy="3820975"/>
          </a:xfrm>
          <a:prstGeom prst="rect">
            <a:avLst/>
          </a:prstGeom>
          <a:noFill/>
          <a:ln>
            <a:noFill/>
          </a:ln>
        </p:spPr>
      </p:pic>
      <p:pic>
        <p:nvPicPr>
          <p:cNvPr id="920" name="Google Shape;920;p161"/>
          <p:cNvPicPr preferRelativeResize="0"/>
          <p:nvPr/>
        </p:nvPicPr>
        <p:blipFill>
          <a:blip r:embed="rId4">
            <a:alphaModFix/>
          </a:blip>
          <a:stretch>
            <a:fillRect/>
          </a:stretch>
        </p:blipFill>
        <p:spPr>
          <a:xfrm>
            <a:off x="4200430" y="1170125"/>
            <a:ext cx="4791169" cy="309970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62"/>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Lifecycle Hooks</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Lifecycle Hooks</a:t>
            </a:r>
            <a:endParaRPr/>
          </a:p>
        </p:txBody>
      </p:sp>
      <p:sp>
        <p:nvSpPr>
          <p:cNvPr id="931" name="Google Shape;931;p1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Setiap component Vue dibuat dan ditampilkan, terdapat tahapan alur hidup yang dilalui</a:t>
            </a:r>
            <a:endParaRPr/>
          </a:p>
          <a:p>
            <a:pPr indent="-342900" lvl="0" marL="457200" rtl="0" algn="l">
              <a:spcBef>
                <a:spcPts val="0"/>
              </a:spcBef>
              <a:spcAft>
                <a:spcPts val="0"/>
              </a:spcAft>
              <a:buSzPts val="1800"/>
              <a:buChar char="●"/>
            </a:pPr>
            <a:r>
              <a:rPr lang="id"/>
              <a:t>Dan kita diberi kemudahan untuk melakukan sesuatu pada setiap alur hidup component, sehingga mempermudah kita ketika ingin melakukan proses pada tiap alur hidup nya</a:t>
            </a:r>
            <a:endParaRPr/>
          </a:p>
          <a:p>
            <a:pPr indent="-342900" lvl="0" marL="457200" rtl="0" algn="l">
              <a:spcBef>
                <a:spcPts val="0"/>
              </a:spcBef>
              <a:spcAft>
                <a:spcPts val="0"/>
              </a:spcAft>
              <a:buSzPts val="1800"/>
              <a:buChar char="●"/>
            </a:pPr>
            <a:r>
              <a:rPr lang="id"/>
              <a:t>Kita bisa melihat alur hidup component Vue pada diagram berikut :</a:t>
            </a:r>
            <a:endParaRPr/>
          </a:p>
          <a:p>
            <a:pPr indent="-342900" lvl="0" marL="457200" rtl="0" algn="l">
              <a:spcBef>
                <a:spcPts val="0"/>
              </a:spcBef>
              <a:spcAft>
                <a:spcPts val="0"/>
              </a:spcAft>
              <a:buSzPts val="1800"/>
              <a:buChar char="●"/>
            </a:pPr>
            <a:r>
              <a:rPr lang="id" u="sng">
                <a:solidFill>
                  <a:schemeClr val="hlink"/>
                </a:solidFill>
                <a:hlinkClick r:id="rId3"/>
              </a:rPr>
              <a:t>https://vuejs.org/guide/essentials/lifecycle.html#lifecycle-diagram</a:t>
            </a:r>
            <a:r>
              <a:rPr lang="id"/>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8"/>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Hello Vue</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Lifecycle Hooks API</a:t>
            </a:r>
            <a:endParaRPr/>
          </a:p>
        </p:txBody>
      </p:sp>
      <p:sp>
        <p:nvSpPr>
          <p:cNvPr id="937" name="Google Shape;937;p1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Jika kita ingin menambahkan kode pada tahapan alur hidup, kita bisa menggunakan function yang disediakan oleh Vue</a:t>
            </a:r>
            <a:endParaRPr/>
          </a:p>
          <a:p>
            <a:pPr indent="-342900" lvl="0" marL="457200" rtl="0" algn="l">
              <a:spcBef>
                <a:spcPts val="0"/>
              </a:spcBef>
              <a:spcAft>
                <a:spcPts val="0"/>
              </a:spcAft>
              <a:buSzPts val="1800"/>
              <a:buChar char="●"/>
            </a:pPr>
            <a:r>
              <a:rPr lang="id" u="sng">
                <a:solidFill>
                  <a:schemeClr val="hlink"/>
                </a:solidFill>
                <a:hlinkClick r:id="rId3"/>
              </a:rPr>
              <a:t>https://vuejs.org/api/composition-api-lifecycle.html</a:t>
            </a:r>
            <a:r>
              <a:rPr lang="id"/>
              <a:t>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src/components/Note.vue</a:t>
            </a:r>
            <a:endParaRPr/>
          </a:p>
        </p:txBody>
      </p:sp>
      <p:pic>
        <p:nvPicPr>
          <p:cNvPr id="943" name="Google Shape;943;p165"/>
          <p:cNvPicPr preferRelativeResize="0"/>
          <p:nvPr/>
        </p:nvPicPr>
        <p:blipFill>
          <a:blip r:embed="rId3">
            <a:alphaModFix/>
          </a:blip>
          <a:stretch>
            <a:fillRect/>
          </a:stretch>
        </p:blipFill>
        <p:spPr>
          <a:xfrm>
            <a:off x="152400" y="1170125"/>
            <a:ext cx="3476625" cy="356235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66"/>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Component</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Component</a:t>
            </a:r>
            <a:endParaRPr/>
          </a:p>
        </p:txBody>
      </p:sp>
      <p:sp>
        <p:nvSpPr>
          <p:cNvPr id="954" name="Google Shape;954;p1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Sebelumnya, di awal materi kita sudah bahas tentang Component</a:t>
            </a:r>
            <a:endParaRPr/>
          </a:p>
          <a:p>
            <a:pPr indent="-342900" lvl="0" marL="457200" rtl="0" algn="l">
              <a:spcBef>
                <a:spcPts val="0"/>
              </a:spcBef>
              <a:spcAft>
                <a:spcPts val="0"/>
              </a:spcAft>
              <a:buSzPts val="1800"/>
              <a:buChar char="●"/>
            </a:pPr>
            <a:r>
              <a:rPr lang="id"/>
              <a:t>Mulai materi ini, kita akan bahas tentang Component lebih dalam lagi, dan fitur-fitur apa saja yang ada di Component</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Single File Component</a:t>
            </a:r>
            <a:endParaRPr/>
          </a:p>
        </p:txBody>
      </p:sp>
      <p:sp>
        <p:nvSpPr>
          <p:cNvPr id="960" name="Google Shape;960;p1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Seperti yang sudah kita tahu, Vue membuat komponen dalam SFC (Single File Component) dalam file .vue</a:t>
            </a:r>
            <a:endParaRPr/>
          </a:p>
          <a:p>
            <a:pPr indent="-342900" lvl="0" marL="457200" rtl="0" algn="l">
              <a:spcBef>
                <a:spcPts val="0"/>
              </a:spcBef>
              <a:spcAft>
                <a:spcPts val="0"/>
              </a:spcAft>
              <a:buSzPts val="1800"/>
              <a:buChar char="●"/>
            </a:pPr>
            <a:r>
              <a:rPr lang="id"/>
              <a:t>Dalam file tersebut, terdapat kode JavaScript, Template dan CSS</a:t>
            </a:r>
            <a:endParaRPr/>
          </a:p>
          <a:p>
            <a:pPr indent="-342900" lvl="0" marL="457200" rtl="0" algn="l">
              <a:spcBef>
                <a:spcPts val="0"/>
              </a:spcBef>
              <a:spcAft>
                <a:spcPts val="0"/>
              </a:spcAft>
              <a:buSzPts val="1800"/>
              <a:buChar char="●"/>
            </a:pPr>
            <a:r>
              <a:rPr lang="id"/>
              <a:t>Saat membuat Component, biasanya menggunakan format PascalCase</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Menggunakan Component</a:t>
            </a:r>
            <a:endParaRPr/>
          </a:p>
        </p:txBody>
      </p:sp>
      <p:sp>
        <p:nvSpPr>
          <p:cNvPr id="966" name="Google Shape;966;p1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Untuk menggunakan Component, cara penggunaanya seperti menggunakan tag html</a:t>
            </a:r>
            <a:endParaRPr/>
          </a:p>
          <a:p>
            <a:pPr indent="-342900" lvl="0" marL="457200" rtl="0" algn="l">
              <a:spcBef>
                <a:spcPts val="0"/>
              </a:spcBef>
              <a:spcAft>
                <a:spcPts val="0"/>
              </a:spcAft>
              <a:buSzPts val="1800"/>
              <a:buChar char="●"/>
            </a:pPr>
            <a:r>
              <a:rPr lang="id"/>
              <a:t>Sebelumnya, kita selalu memanggil Component menggunakan createApp()</a:t>
            </a:r>
            <a:endParaRPr/>
          </a:p>
          <a:p>
            <a:pPr indent="-342900" lvl="0" marL="457200" rtl="0" algn="l">
              <a:spcBef>
                <a:spcPts val="0"/>
              </a:spcBef>
              <a:spcAft>
                <a:spcPts val="0"/>
              </a:spcAft>
              <a:buSzPts val="1800"/>
              <a:buChar char="●"/>
            </a:pPr>
            <a:r>
              <a:rPr lang="id"/>
              <a:t>Sebenarnya, kita bisa memanggil Component di dalam Component lainnya</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972" name="Google Shape;972;p1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Sebelumnya, kita sudah membuat halaman counter.html untuk menampilkan component Counter</a:t>
            </a:r>
            <a:endParaRPr/>
          </a:p>
          <a:p>
            <a:pPr indent="-342900" lvl="0" marL="457200" rtl="0" algn="l">
              <a:spcBef>
                <a:spcPts val="0"/>
              </a:spcBef>
              <a:spcAft>
                <a:spcPts val="0"/>
              </a:spcAft>
              <a:buSzPts val="1800"/>
              <a:buChar char="●"/>
            </a:pPr>
            <a:r>
              <a:rPr lang="id"/>
              <a:t>Sekarang kita akan coba tambahkan component MultipleCounter.vue</a:t>
            </a:r>
            <a:endParaRPr/>
          </a:p>
          <a:p>
            <a:pPr indent="-342900" lvl="0" marL="457200" rtl="0" algn="l">
              <a:spcBef>
                <a:spcPts val="0"/>
              </a:spcBef>
              <a:spcAft>
                <a:spcPts val="0"/>
              </a:spcAft>
              <a:buSzPts val="1800"/>
              <a:buChar char="●"/>
            </a:pPr>
            <a:r>
              <a:rPr lang="id"/>
              <a:t>Dan didalamnya, kita akan coba memanggil Counter</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src/components/MultipleCounter.vue</a:t>
            </a:r>
            <a:endParaRPr/>
          </a:p>
        </p:txBody>
      </p:sp>
      <p:pic>
        <p:nvPicPr>
          <p:cNvPr id="978" name="Google Shape;978;p171"/>
          <p:cNvPicPr preferRelativeResize="0"/>
          <p:nvPr/>
        </p:nvPicPr>
        <p:blipFill>
          <a:blip r:embed="rId3">
            <a:alphaModFix/>
          </a:blip>
          <a:stretch>
            <a:fillRect/>
          </a:stretch>
        </p:blipFill>
        <p:spPr>
          <a:xfrm>
            <a:off x="152400" y="1170125"/>
            <a:ext cx="4224599" cy="382097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State Scope</a:t>
            </a:r>
            <a:endParaRPr/>
          </a:p>
        </p:txBody>
      </p:sp>
      <p:sp>
        <p:nvSpPr>
          <p:cNvPr id="984" name="Google Shape;984;p1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memanggil Component yang memiliki State didalamnya, perlu diketahui bahwa State itu akan berada di dalam instance Component nya</a:t>
            </a:r>
            <a:endParaRPr/>
          </a:p>
          <a:p>
            <a:pPr indent="-342900" lvl="0" marL="457200" rtl="0" algn="l">
              <a:spcBef>
                <a:spcPts val="0"/>
              </a:spcBef>
              <a:spcAft>
                <a:spcPts val="0"/>
              </a:spcAft>
              <a:buSzPts val="1800"/>
              <a:buChar char="●"/>
            </a:pPr>
            <a:r>
              <a:rPr lang="id"/>
              <a:t>Artinya ketika kita memanggil Component yang sama berkali-kali, maka State akan dibuat dalam instance Component itu, dan akan saling terisolasi satu sama lain</a:t>
            </a:r>
            <a:endParaRPr/>
          </a:p>
          <a:p>
            <a:pPr indent="-342900" lvl="0" marL="457200" rtl="0" algn="l">
              <a:spcBef>
                <a:spcPts val="0"/>
              </a:spcBef>
              <a:spcAft>
                <a:spcPts val="0"/>
              </a:spcAft>
              <a:buSzPts val="1800"/>
              <a:buChar char="●"/>
            </a:pPr>
            <a:r>
              <a:rPr lang="id"/>
              <a:t>Jadi kita tidak perlu khawatir State akan bentrok antar component</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src/components/MultipleCounter.vue</a:t>
            </a:r>
            <a:endParaRPr/>
          </a:p>
        </p:txBody>
      </p:sp>
      <p:pic>
        <p:nvPicPr>
          <p:cNvPr id="990" name="Google Shape;990;p173"/>
          <p:cNvPicPr preferRelativeResize="0"/>
          <p:nvPr/>
        </p:nvPicPr>
        <p:blipFill>
          <a:blip r:embed="rId3">
            <a:alphaModFix/>
          </a:blip>
          <a:stretch>
            <a:fillRect/>
          </a:stretch>
        </p:blipFill>
        <p:spPr>
          <a:xfrm>
            <a:off x="152400" y="1170125"/>
            <a:ext cx="3796944" cy="3820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Hello World</a:t>
            </a:r>
            <a:endParaRPr/>
          </a:p>
        </p:txBody>
      </p:sp>
      <p:sp>
        <p:nvSpPr>
          <p:cNvPr id="192" name="Google Shape;192;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Seperti biasa, hal yang biasa kita buat ketika belajar adalah membuat aplikasi Hello World</a:t>
            </a:r>
            <a:endParaRPr/>
          </a:p>
          <a:p>
            <a:pPr indent="-342900" lvl="0" marL="457200" rtl="0" algn="l">
              <a:spcBef>
                <a:spcPts val="0"/>
              </a:spcBef>
              <a:spcAft>
                <a:spcPts val="0"/>
              </a:spcAft>
              <a:buSzPts val="1800"/>
              <a:buChar char="●"/>
            </a:pPr>
            <a:r>
              <a:rPr lang="id"/>
              <a:t>Sekarang kita akan buat halaman Hello World menggunakan Vue</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74"/>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Component Props</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Component Props</a:t>
            </a:r>
            <a:endParaRPr/>
          </a:p>
        </p:txBody>
      </p:sp>
      <p:sp>
        <p:nvSpPr>
          <p:cNvPr id="1001" name="Google Shape;1001;p1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Component bisa memiliki properties, sehingga saat memanggil Component kita bisa menambahkan value pada property menggunakan seperti attribute pada element</a:t>
            </a:r>
            <a:endParaRPr/>
          </a:p>
          <a:p>
            <a:pPr indent="-342900" lvl="0" marL="457200" rtl="0" algn="l">
              <a:spcBef>
                <a:spcPts val="0"/>
              </a:spcBef>
              <a:spcAft>
                <a:spcPts val="0"/>
              </a:spcAft>
              <a:buSzPts val="1800"/>
              <a:buChar char="●"/>
            </a:pPr>
            <a:r>
              <a:rPr lang="id"/>
              <a:t>Untuk menambahkan properties, kita bisa menggunakan function defineProps()</a:t>
            </a:r>
            <a:endParaRPr/>
          </a:p>
          <a:p>
            <a:pPr indent="-342900" lvl="0" marL="457200" rtl="0" algn="l">
              <a:spcBef>
                <a:spcPts val="0"/>
              </a:spcBef>
              <a:spcAft>
                <a:spcPts val="0"/>
              </a:spcAft>
              <a:buSzPts val="1800"/>
              <a:buChar char="●"/>
            </a:pPr>
            <a:r>
              <a:rPr lang="id" u="sng">
                <a:solidFill>
                  <a:schemeClr val="hlink"/>
                </a:solidFill>
                <a:hlinkClick r:id="rId3"/>
              </a:rPr>
              <a:t>https://vuejs.org/api/sfc-script-setup.html#defineprops-defineemits</a:t>
            </a:r>
            <a:r>
              <a:rPr lang="id"/>
              <a:t>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src/components/Counter.vue</a:t>
            </a:r>
            <a:endParaRPr/>
          </a:p>
        </p:txBody>
      </p:sp>
      <p:pic>
        <p:nvPicPr>
          <p:cNvPr id="1007" name="Google Shape;1007;p176"/>
          <p:cNvPicPr preferRelativeResize="0"/>
          <p:nvPr/>
        </p:nvPicPr>
        <p:blipFill>
          <a:blip r:embed="rId3">
            <a:alphaModFix/>
          </a:blip>
          <a:stretch>
            <a:fillRect/>
          </a:stretch>
        </p:blipFill>
        <p:spPr>
          <a:xfrm>
            <a:off x="152400" y="1170125"/>
            <a:ext cx="3897924" cy="2516574"/>
          </a:xfrm>
          <a:prstGeom prst="rect">
            <a:avLst/>
          </a:prstGeom>
          <a:noFill/>
          <a:ln>
            <a:noFill/>
          </a:ln>
        </p:spPr>
      </p:pic>
      <p:pic>
        <p:nvPicPr>
          <p:cNvPr id="1008" name="Google Shape;1008;p176"/>
          <p:cNvPicPr preferRelativeResize="0"/>
          <p:nvPr/>
        </p:nvPicPr>
        <p:blipFill>
          <a:blip r:embed="rId4">
            <a:alphaModFix/>
          </a:blip>
          <a:stretch>
            <a:fillRect/>
          </a:stretch>
        </p:blipFill>
        <p:spPr>
          <a:xfrm>
            <a:off x="4075081" y="1170125"/>
            <a:ext cx="4876494" cy="140162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src/components/MultipleCounter.vue</a:t>
            </a:r>
            <a:endParaRPr/>
          </a:p>
        </p:txBody>
      </p:sp>
      <p:pic>
        <p:nvPicPr>
          <p:cNvPr id="1014" name="Google Shape;1014;p177"/>
          <p:cNvPicPr preferRelativeResize="0"/>
          <p:nvPr/>
        </p:nvPicPr>
        <p:blipFill>
          <a:blip r:embed="rId3">
            <a:alphaModFix/>
          </a:blip>
          <a:stretch>
            <a:fillRect/>
          </a:stretch>
        </p:blipFill>
        <p:spPr>
          <a:xfrm>
            <a:off x="152400" y="1170125"/>
            <a:ext cx="4249669" cy="382097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Aturan Props</a:t>
            </a:r>
            <a:endParaRPr/>
          </a:p>
        </p:txBody>
      </p:sp>
      <p:sp>
        <p:nvSpPr>
          <p:cNvPr id="1020" name="Google Shape;1020;p1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membuat Props, biasanya kita membuat dengan format camelCase</a:t>
            </a:r>
            <a:endParaRPr/>
          </a:p>
          <a:p>
            <a:pPr indent="-342900" lvl="0" marL="457200" rtl="0" algn="l">
              <a:spcBef>
                <a:spcPts val="0"/>
              </a:spcBef>
              <a:spcAft>
                <a:spcPts val="0"/>
              </a:spcAft>
              <a:buSzPts val="1800"/>
              <a:buChar char="●"/>
            </a:pPr>
            <a:r>
              <a:rPr lang="id"/>
              <a:t>Namun saat menambahkan attribute pada Component, kita menggunakan bebab-case</a:t>
            </a:r>
            <a:endParaRPr/>
          </a:p>
          <a:p>
            <a:pPr indent="-342900" lvl="0" marL="457200" rtl="0" algn="l">
              <a:spcBef>
                <a:spcPts val="0"/>
              </a:spcBef>
              <a:spcAft>
                <a:spcPts val="0"/>
              </a:spcAft>
              <a:buSzPts val="1800"/>
              <a:buChar char="●"/>
            </a:pPr>
            <a:r>
              <a:rPr lang="id"/>
              <a:t>Misal jika kita punya Props firstName dan lastName, maka saat menggunakan attribute di Component, kita gunakan first-name dan last-name</a:t>
            </a:r>
            <a:endParaRPr/>
          </a:p>
          <a:p>
            <a:pPr indent="-342900" lvl="0" marL="457200" rtl="0" algn="l">
              <a:spcBef>
                <a:spcPts val="0"/>
              </a:spcBef>
              <a:spcAft>
                <a:spcPts val="0"/>
              </a:spcAft>
              <a:buSzPts val="1800"/>
              <a:buChar char="●"/>
            </a:pPr>
            <a:r>
              <a:rPr lang="id"/>
              <a:t>Saat menggunakan attribute untuk mengubah value Props, kita juga bisa menggunakan Directive v-bind, sama seperti pada attribute biasanya di DOM element</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src/components/Counter.vue</a:t>
            </a:r>
            <a:endParaRPr/>
          </a:p>
        </p:txBody>
      </p:sp>
      <p:pic>
        <p:nvPicPr>
          <p:cNvPr id="1026" name="Google Shape;1026;p179"/>
          <p:cNvPicPr preferRelativeResize="0"/>
          <p:nvPr/>
        </p:nvPicPr>
        <p:blipFill>
          <a:blip r:embed="rId3">
            <a:alphaModFix/>
          </a:blip>
          <a:stretch>
            <a:fillRect/>
          </a:stretch>
        </p:blipFill>
        <p:spPr>
          <a:xfrm>
            <a:off x="152400" y="1170125"/>
            <a:ext cx="5876925" cy="313372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src/components/MultipleCounter.vue</a:t>
            </a:r>
            <a:endParaRPr/>
          </a:p>
        </p:txBody>
      </p:sp>
      <p:pic>
        <p:nvPicPr>
          <p:cNvPr id="1032" name="Google Shape;1032;p180"/>
          <p:cNvPicPr preferRelativeResize="0"/>
          <p:nvPr/>
        </p:nvPicPr>
        <p:blipFill>
          <a:blip r:embed="rId3">
            <a:alphaModFix/>
          </a:blip>
          <a:stretch>
            <a:fillRect/>
          </a:stretch>
        </p:blipFill>
        <p:spPr>
          <a:xfrm>
            <a:off x="152400" y="1170125"/>
            <a:ext cx="5187600" cy="382097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One-Way Data Flow</a:t>
            </a:r>
            <a:endParaRPr/>
          </a:p>
        </p:txBody>
      </p:sp>
      <p:sp>
        <p:nvSpPr>
          <p:cNvPr id="1038" name="Google Shape;1038;p1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Semua Props itu sifatnya One-Way Data Flow dari Parent ke Child Component</a:t>
            </a:r>
            <a:endParaRPr/>
          </a:p>
          <a:p>
            <a:pPr indent="-342900" lvl="0" marL="457200" rtl="0" algn="l">
              <a:spcBef>
                <a:spcPts val="0"/>
              </a:spcBef>
              <a:spcAft>
                <a:spcPts val="0"/>
              </a:spcAft>
              <a:buSzPts val="1800"/>
              <a:buChar char="●"/>
            </a:pPr>
            <a:r>
              <a:rPr lang="id"/>
              <a:t>Artinya, ketika Props itu berubah dari Parent, secara otomatis akan berubah ke semua Child nya</a:t>
            </a:r>
            <a:endParaRPr/>
          </a:p>
          <a:p>
            <a:pPr indent="-342900" lvl="0" marL="457200" rtl="0" algn="l">
              <a:spcBef>
                <a:spcPts val="0"/>
              </a:spcBef>
              <a:spcAft>
                <a:spcPts val="0"/>
              </a:spcAft>
              <a:buSzPts val="1800"/>
              <a:buChar char="●"/>
            </a:pPr>
            <a:r>
              <a:rPr lang="id"/>
              <a:t>Tapi tidak sebaliknya, jika kita ubah Props di Child, maka Parent tidak akan berubah datanya</a:t>
            </a:r>
            <a:endParaRPr/>
          </a:p>
          <a:p>
            <a:pPr indent="-342900" lvl="0" marL="457200" rtl="0" algn="l">
              <a:spcBef>
                <a:spcPts val="0"/>
              </a:spcBef>
              <a:spcAft>
                <a:spcPts val="0"/>
              </a:spcAft>
              <a:buSzPts val="1800"/>
              <a:buChar char="●"/>
            </a:pPr>
            <a:r>
              <a:rPr lang="id"/>
              <a:t>Oleh karena itu, biasanya Props itu memang digunakan sebagai data readonly di Child, hanya Parent yang biasanya mengubah data Props</a:t>
            </a:r>
            <a:endParaRPr/>
          </a:p>
          <a:p>
            <a:pPr indent="-342900" lvl="0" marL="457200" rtl="0" algn="l">
              <a:spcBef>
                <a:spcPts val="0"/>
              </a:spcBef>
              <a:spcAft>
                <a:spcPts val="0"/>
              </a:spcAft>
              <a:buSzPts val="1800"/>
              <a:buChar char="●"/>
            </a:pPr>
            <a:r>
              <a:rPr lang="id"/>
              <a:t>Contoh misal, kita akan buat component baru CounterStateless, dimana data counter akan dilakukan di Parent</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src/components/CounterStateless.vue</a:t>
            </a:r>
            <a:endParaRPr/>
          </a:p>
        </p:txBody>
      </p:sp>
      <p:pic>
        <p:nvPicPr>
          <p:cNvPr id="1044" name="Google Shape;1044;p182"/>
          <p:cNvPicPr preferRelativeResize="0"/>
          <p:nvPr/>
        </p:nvPicPr>
        <p:blipFill>
          <a:blip r:embed="rId3">
            <a:alphaModFix/>
          </a:blip>
          <a:stretch>
            <a:fillRect/>
          </a:stretch>
        </p:blipFill>
        <p:spPr>
          <a:xfrm>
            <a:off x="152400" y="1170125"/>
            <a:ext cx="6162675" cy="345757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src/components/MultipleCounter.vue</a:t>
            </a:r>
            <a:endParaRPr/>
          </a:p>
        </p:txBody>
      </p:sp>
      <p:pic>
        <p:nvPicPr>
          <p:cNvPr id="1050" name="Google Shape;1050;p183"/>
          <p:cNvPicPr preferRelativeResize="0"/>
          <p:nvPr/>
        </p:nvPicPr>
        <p:blipFill>
          <a:blip r:embed="rId3">
            <a:alphaModFix/>
          </a:blip>
          <a:stretch>
            <a:fillRect/>
          </a:stretch>
        </p:blipFill>
        <p:spPr>
          <a:xfrm>
            <a:off x="152400" y="1170125"/>
            <a:ext cx="5151702" cy="38209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SFC (Single File Component)</a:t>
            </a:r>
            <a:endParaRPr/>
          </a:p>
        </p:txBody>
      </p:sp>
      <p:sp>
        <p:nvSpPr>
          <p:cNvPr id="198" name="Google Shape;198;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Biasanya di Vue, kita akan membuat Component dalam satu file, atau disebut SFC (Single File Component)</a:t>
            </a:r>
            <a:endParaRPr/>
          </a:p>
          <a:p>
            <a:pPr indent="-342900" lvl="0" marL="457200" rtl="0" algn="l">
              <a:spcBef>
                <a:spcPts val="0"/>
              </a:spcBef>
              <a:spcAft>
                <a:spcPts val="0"/>
              </a:spcAft>
              <a:buSzPts val="1800"/>
              <a:buChar char="●"/>
            </a:pPr>
            <a:r>
              <a:rPr lang="id"/>
              <a:t>Misal kita akan membuat Component bernama HelloVue</a:t>
            </a:r>
            <a:endParaRPr/>
          </a:p>
          <a:p>
            <a:pPr indent="-342900" lvl="0" marL="457200" rtl="0" algn="l">
              <a:spcBef>
                <a:spcPts val="0"/>
              </a:spcBef>
              <a:spcAft>
                <a:spcPts val="0"/>
              </a:spcAft>
              <a:buSzPts val="1800"/>
              <a:buChar char="●"/>
            </a:pPr>
            <a:r>
              <a:rPr lang="id"/>
              <a:t>Maka kita bisa membuat file HelloVue.vue</a:t>
            </a:r>
            <a:endParaRPr/>
          </a:p>
          <a:p>
            <a:pPr indent="-342900" lvl="0" marL="457200" rtl="0" algn="l">
              <a:spcBef>
                <a:spcPts val="0"/>
              </a:spcBef>
              <a:spcAft>
                <a:spcPts val="0"/>
              </a:spcAft>
              <a:buSzPts val="1800"/>
              <a:buChar char="●"/>
            </a:pPr>
            <a:r>
              <a:rPr lang="id"/>
              <a:t>Di dalam Component, biasanya terbagi menjadi 3 bagian, Script (berisi kode JavaScript/TypeScript), Template (berisi kode HTML) dan Style (berisi kode CSS)</a:t>
            </a:r>
            <a:endParaRPr/>
          </a:p>
          <a:p>
            <a:pPr indent="-342900" lvl="0" marL="457200" rtl="0" algn="l">
              <a:spcBef>
                <a:spcPts val="0"/>
              </a:spcBef>
              <a:spcAft>
                <a:spcPts val="0"/>
              </a:spcAft>
              <a:buSzPts val="1800"/>
              <a:buChar char="●"/>
            </a:pPr>
            <a:r>
              <a:rPr lang="id"/>
              <a:t>Hal ini mempermudah proses pembuatan Component, karena kita tidak perlu membuat banyak file, kita cukup buat dalam satu file Vue</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Prop Validation</a:t>
            </a:r>
            <a:endParaRPr/>
          </a:p>
        </p:txBody>
      </p:sp>
      <p:sp>
        <p:nvSpPr>
          <p:cNvPr id="1056" name="Google Shape;1056;p1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Sebelumnya, pada Counter kita lakukan konversi tipe data dari Props menjadi Number. Hal ini sangat menyulitkan jika harus dilakukan manual</a:t>
            </a:r>
            <a:endParaRPr/>
          </a:p>
          <a:p>
            <a:pPr indent="-342900" lvl="0" marL="457200" rtl="0" algn="l">
              <a:spcBef>
                <a:spcPts val="0"/>
              </a:spcBef>
              <a:spcAft>
                <a:spcPts val="0"/>
              </a:spcAft>
              <a:buSzPts val="1800"/>
              <a:buChar char="●"/>
            </a:pPr>
            <a:r>
              <a:rPr lang="id"/>
              <a:t>Component boleh menentukan requirement untuk Props, seperti tipe datanya, dan wajib atau optional. Atau kita bilang Prop Validation</a:t>
            </a:r>
            <a:endParaRPr/>
          </a:p>
          <a:p>
            <a:pPr indent="-342900" lvl="0" marL="457200" rtl="0" algn="l">
              <a:spcBef>
                <a:spcPts val="0"/>
              </a:spcBef>
              <a:spcAft>
                <a:spcPts val="0"/>
              </a:spcAft>
              <a:buSzPts val="1800"/>
              <a:buChar char="●"/>
            </a:pPr>
            <a:r>
              <a:rPr lang="id"/>
              <a:t>Caranya saat kita menggunakan defineProps(), kita gunakan parameter Object, dimana kita tentukan key sebagai nama props, dan berisi Object lagi yang berisikan type untuk tipe data, required untuk wajib atau tidak, default untuk default datanya dan validator untuk function validasi jika dibutuhkan</a:t>
            </a:r>
            <a:endParaRPr/>
          </a:p>
          <a:p>
            <a:pPr indent="-342900" lvl="0" marL="457200" rtl="0" algn="l">
              <a:spcBef>
                <a:spcPts val="0"/>
              </a:spcBef>
              <a:spcAft>
                <a:spcPts val="0"/>
              </a:spcAft>
              <a:buSzPts val="1800"/>
              <a:buChar char="●"/>
            </a:pPr>
            <a:r>
              <a:rPr lang="id" u="sng">
                <a:solidFill>
                  <a:schemeClr val="hlink"/>
                </a:solidFill>
                <a:hlinkClick r:id="rId3"/>
              </a:rPr>
              <a:t>https://vuejs.org/guide/components/props.html#prop-validation</a:t>
            </a:r>
            <a:r>
              <a:rPr lang="id"/>
              <a:t> </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1062" name="Google Shape;1062;p1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Sebelumnya kita sudah membuat halaman Product, sekarang kita akan coba pecah halaman Product menjadi komponen yang lebih kecil, yaitu ProductDetail</a:t>
            </a:r>
            <a:endParaRPr/>
          </a:p>
          <a:p>
            <a:pPr indent="-342900" lvl="0" marL="457200" rtl="0" algn="l">
              <a:spcBef>
                <a:spcPts val="0"/>
              </a:spcBef>
              <a:spcAft>
                <a:spcPts val="0"/>
              </a:spcAft>
              <a:buSzPts val="1800"/>
              <a:buChar char="●"/>
            </a:pPr>
            <a:r>
              <a:rPr lang="id"/>
              <a:t>Component ProductDetail akan melakukan validasi Props yang diperbolehkan</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src/components/ProductDetail.vue</a:t>
            </a:r>
            <a:endParaRPr/>
          </a:p>
        </p:txBody>
      </p:sp>
      <p:pic>
        <p:nvPicPr>
          <p:cNvPr id="1068" name="Google Shape;1068;p186"/>
          <p:cNvPicPr preferRelativeResize="0"/>
          <p:nvPr/>
        </p:nvPicPr>
        <p:blipFill>
          <a:blip r:embed="rId3">
            <a:alphaModFix/>
          </a:blip>
          <a:stretch>
            <a:fillRect/>
          </a:stretch>
        </p:blipFill>
        <p:spPr>
          <a:xfrm>
            <a:off x="152400" y="1170125"/>
            <a:ext cx="2770800" cy="3820974"/>
          </a:xfrm>
          <a:prstGeom prst="rect">
            <a:avLst/>
          </a:prstGeom>
          <a:noFill/>
          <a:ln>
            <a:noFill/>
          </a:ln>
        </p:spPr>
      </p:pic>
      <p:pic>
        <p:nvPicPr>
          <p:cNvPr id="1069" name="Google Shape;1069;p186"/>
          <p:cNvPicPr preferRelativeResize="0"/>
          <p:nvPr/>
        </p:nvPicPr>
        <p:blipFill>
          <a:blip r:embed="rId4">
            <a:alphaModFix/>
          </a:blip>
          <a:stretch>
            <a:fillRect/>
          </a:stretch>
        </p:blipFill>
        <p:spPr>
          <a:xfrm>
            <a:off x="3075600" y="1170125"/>
            <a:ext cx="4276725" cy="287655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src/components/Product.vue</a:t>
            </a:r>
            <a:endParaRPr/>
          </a:p>
        </p:txBody>
      </p:sp>
      <p:pic>
        <p:nvPicPr>
          <p:cNvPr id="1075" name="Google Shape;1075;p187"/>
          <p:cNvPicPr preferRelativeResize="0"/>
          <p:nvPr/>
        </p:nvPicPr>
        <p:blipFill>
          <a:blip r:embed="rId3">
            <a:alphaModFix/>
          </a:blip>
          <a:stretch>
            <a:fillRect/>
          </a:stretch>
        </p:blipFill>
        <p:spPr>
          <a:xfrm>
            <a:off x="152400" y="1170125"/>
            <a:ext cx="4769631" cy="3820975"/>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8"/>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Component Event</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Component Event</a:t>
            </a:r>
            <a:endParaRPr/>
          </a:p>
        </p:txBody>
      </p:sp>
      <p:sp>
        <p:nvSpPr>
          <p:cNvPr id="1086" name="Google Shape;1086;p1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Selain Props, kita juga menambahkan Event Handler ke Component</a:t>
            </a:r>
            <a:endParaRPr/>
          </a:p>
          <a:p>
            <a:pPr indent="-342900" lvl="0" marL="457200" rtl="0" algn="l">
              <a:spcBef>
                <a:spcPts val="0"/>
              </a:spcBef>
              <a:spcAft>
                <a:spcPts val="0"/>
              </a:spcAft>
              <a:buSzPts val="1800"/>
              <a:buChar char="●"/>
            </a:pPr>
            <a:r>
              <a:rPr lang="id"/>
              <a:t>Caranya, kita bisa menggunakan function defineEmits()</a:t>
            </a:r>
            <a:endParaRPr/>
          </a:p>
          <a:p>
            <a:pPr indent="-342900" lvl="0" marL="457200" rtl="0" algn="l">
              <a:spcBef>
                <a:spcPts val="0"/>
              </a:spcBef>
              <a:spcAft>
                <a:spcPts val="0"/>
              </a:spcAft>
              <a:buSzPts val="1800"/>
              <a:buChar char="●"/>
            </a:pPr>
            <a:r>
              <a:rPr lang="id" u="sng">
                <a:solidFill>
                  <a:schemeClr val="hlink"/>
                </a:solidFill>
                <a:hlinkClick r:id="rId3"/>
              </a:rPr>
              <a:t>https://vuejs.org/api/sfc-script-setup.html#defineprops-defineemits</a:t>
            </a:r>
            <a:r>
              <a:rPr lang="id"/>
              <a:t> </a:t>
            </a:r>
            <a:endParaRPr/>
          </a:p>
          <a:p>
            <a:pPr indent="-342900" lvl="0" marL="457200" rtl="0" algn="l">
              <a:spcBef>
                <a:spcPts val="0"/>
              </a:spcBef>
              <a:spcAft>
                <a:spcPts val="0"/>
              </a:spcAft>
              <a:buSzPts val="1800"/>
              <a:buChar char="●"/>
            </a:pPr>
            <a:r>
              <a:rPr lang="id"/>
              <a:t>Jika kita menambahkan Event ke Component, maka kita bisa menggunakan Directive v-on atau @ pada event nya ketika kita menggunakan Component tersebut</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1092" name="Google Shape;1092;p1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Sekarang, kita akan coba tambahkan event di CounterStateless</a:t>
            </a:r>
            <a:endParaRPr/>
          </a:p>
          <a:p>
            <a:pPr indent="-342900" lvl="0" marL="457200" rtl="0" algn="l">
              <a:spcBef>
                <a:spcPts val="0"/>
              </a:spcBef>
              <a:spcAft>
                <a:spcPts val="0"/>
              </a:spcAft>
              <a:buSzPts val="1800"/>
              <a:buChar char="●"/>
            </a:pPr>
            <a:r>
              <a:rPr lang="id"/>
              <a:t>Di dalam CounterStateless, kita akan tambahkan event, dan gunakan event tersebut untuk button</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src/components/CounterStateless.vue</a:t>
            </a:r>
            <a:endParaRPr/>
          </a:p>
        </p:txBody>
      </p:sp>
      <p:pic>
        <p:nvPicPr>
          <p:cNvPr id="1098" name="Google Shape;1098;p191"/>
          <p:cNvPicPr preferRelativeResize="0"/>
          <p:nvPr/>
        </p:nvPicPr>
        <p:blipFill>
          <a:blip r:embed="rId3">
            <a:alphaModFix/>
          </a:blip>
          <a:stretch>
            <a:fillRect/>
          </a:stretch>
        </p:blipFill>
        <p:spPr>
          <a:xfrm>
            <a:off x="152400" y="1170125"/>
            <a:ext cx="6915150" cy="287655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src/components/MultipleCounter.vue</a:t>
            </a:r>
            <a:endParaRPr/>
          </a:p>
        </p:txBody>
      </p:sp>
      <p:pic>
        <p:nvPicPr>
          <p:cNvPr id="1104" name="Google Shape;1104;p192"/>
          <p:cNvPicPr preferRelativeResize="0"/>
          <p:nvPr/>
        </p:nvPicPr>
        <p:blipFill>
          <a:blip r:embed="rId3">
            <a:alphaModFix/>
          </a:blip>
          <a:stretch>
            <a:fillRect/>
          </a:stretch>
        </p:blipFill>
        <p:spPr>
          <a:xfrm>
            <a:off x="152400" y="1170125"/>
            <a:ext cx="7314672" cy="3820975"/>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Event Parameter</a:t>
            </a:r>
            <a:endParaRPr/>
          </a:p>
        </p:txBody>
      </p:sp>
      <p:sp>
        <p:nvSpPr>
          <p:cNvPr id="1110" name="Google Shape;1110;p1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memanggil Event, kita juga bisa menambahkan parameter</a:t>
            </a:r>
            <a:endParaRPr/>
          </a:p>
          <a:p>
            <a:pPr indent="-342900" lvl="0" marL="457200" rtl="0" algn="l">
              <a:spcBef>
                <a:spcPts val="0"/>
              </a:spcBef>
              <a:spcAft>
                <a:spcPts val="0"/>
              </a:spcAft>
              <a:buSzPts val="1800"/>
              <a:buChar char="●"/>
            </a:pPr>
            <a:r>
              <a:rPr lang="id"/>
              <a:t>Caranya tinggal tambahkan ke parameter kedua dan seterusnya ketika memanggil event nya</a:t>
            </a:r>
            <a:endParaRPr/>
          </a:p>
          <a:p>
            <a:pPr indent="-342900" lvl="0" marL="457200" rtl="0" algn="l">
              <a:spcBef>
                <a:spcPts val="0"/>
              </a:spcBef>
              <a:spcAft>
                <a:spcPts val="0"/>
              </a:spcAft>
              <a:buSzPts val="1800"/>
              <a:buChar char="●"/>
            </a:pPr>
            <a:r>
              <a:rPr lang="id"/>
              <a:t>Misal, data nilai increment akan kita kirim via Props, lalu value tersebut kita akan kirim ke Event nya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src/components/HelloVue.vue</a:t>
            </a:r>
            <a:endParaRPr/>
          </a:p>
        </p:txBody>
      </p:sp>
      <p:pic>
        <p:nvPicPr>
          <p:cNvPr id="204" name="Google Shape;204;p41"/>
          <p:cNvPicPr preferRelativeResize="0"/>
          <p:nvPr/>
        </p:nvPicPr>
        <p:blipFill>
          <a:blip r:embed="rId3">
            <a:alphaModFix/>
          </a:blip>
          <a:stretch>
            <a:fillRect/>
          </a:stretch>
        </p:blipFill>
        <p:spPr>
          <a:xfrm>
            <a:off x="152400" y="1170125"/>
            <a:ext cx="6848095" cy="3820975"/>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src/components/CounterStateless.vue</a:t>
            </a:r>
            <a:endParaRPr/>
          </a:p>
        </p:txBody>
      </p:sp>
      <p:pic>
        <p:nvPicPr>
          <p:cNvPr id="1116" name="Google Shape;1116;p194"/>
          <p:cNvPicPr preferRelativeResize="0"/>
          <p:nvPr/>
        </p:nvPicPr>
        <p:blipFill>
          <a:blip r:embed="rId3">
            <a:alphaModFix/>
          </a:blip>
          <a:stretch>
            <a:fillRect/>
          </a:stretch>
        </p:blipFill>
        <p:spPr>
          <a:xfrm>
            <a:off x="152400" y="1170125"/>
            <a:ext cx="7457361" cy="3820975"/>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src/components/MultipleCounter.vue</a:t>
            </a:r>
            <a:endParaRPr/>
          </a:p>
        </p:txBody>
      </p:sp>
      <p:pic>
        <p:nvPicPr>
          <p:cNvPr id="1122" name="Google Shape;1122;p195"/>
          <p:cNvPicPr preferRelativeResize="0"/>
          <p:nvPr/>
        </p:nvPicPr>
        <p:blipFill>
          <a:blip r:embed="rId3">
            <a:alphaModFix/>
          </a:blip>
          <a:stretch>
            <a:fillRect/>
          </a:stretch>
        </p:blipFill>
        <p:spPr>
          <a:xfrm>
            <a:off x="152400" y="1170125"/>
            <a:ext cx="6198469" cy="3820974"/>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96"/>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Component Model</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Component Model</a:t>
            </a:r>
            <a:endParaRPr/>
          </a:p>
        </p:txBody>
      </p:sp>
      <p:sp>
        <p:nvSpPr>
          <p:cNvPr id="1133" name="Google Shape;1133;p1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Sebelumnya, kita sudah belajar tentang Input Binding menggunakan Directive v-model. Hal ini juga bisa dilakukan di Component</a:t>
            </a:r>
            <a:endParaRPr/>
          </a:p>
          <a:p>
            <a:pPr indent="-342900" lvl="0" marL="457200" rtl="0" algn="l">
              <a:spcBef>
                <a:spcPts val="0"/>
              </a:spcBef>
              <a:spcAft>
                <a:spcPts val="0"/>
              </a:spcAft>
              <a:buSzPts val="1800"/>
              <a:buChar char="●"/>
            </a:pPr>
            <a:r>
              <a:rPr lang="id"/>
              <a:t>Kita bisa implementasi Binding Component dengan data menggunakan function defineModel()</a:t>
            </a:r>
            <a:endParaRPr/>
          </a:p>
          <a:p>
            <a:pPr indent="-342900" lvl="0" marL="457200" rtl="0" algn="l">
              <a:spcBef>
                <a:spcPts val="0"/>
              </a:spcBef>
              <a:spcAft>
                <a:spcPts val="0"/>
              </a:spcAft>
              <a:buSzPts val="1800"/>
              <a:buChar char="●"/>
            </a:pPr>
            <a:r>
              <a:rPr lang="id" u="sng">
                <a:solidFill>
                  <a:schemeClr val="hlink"/>
                </a:solidFill>
                <a:hlinkClick r:id="rId3"/>
              </a:rPr>
              <a:t>https://vuejs.org/api/sfc-script-setup.html#definemodel</a:t>
            </a:r>
            <a:r>
              <a:rPr lang="id"/>
              <a:t> </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1139" name="Google Shape;1139;p1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Sekarang kita akan modifikasi untuk halaman contact.html. Kita akan buat form untuk contact kedalam component baru yaitu ContactForm. </a:t>
            </a:r>
            <a:endParaRPr/>
          </a:p>
          <a:p>
            <a:pPr indent="-342900" lvl="0" marL="457200" rtl="0" algn="l">
              <a:spcBef>
                <a:spcPts val="0"/>
              </a:spcBef>
              <a:spcAft>
                <a:spcPts val="0"/>
              </a:spcAft>
              <a:buSzPts val="1800"/>
              <a:buChar char="●"/>
            </a:pPr>
            <a:r>
              <a:rPr lang="id"/>
              <a:t>Selanjutnya kita akan buat model dalam ContactForm tersebut</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src/components/ContactForm.vue</a:t>
            </a:r>
            <a:endParaRPr/>
          </a:p>
        </p:txBody>
      </p:sp>
      <p:pic>
        <p:nvPicPr>
          <p:cNvPr id="1145" name="Google Shape;1145;p199"/>
          <p:cNvPicPr preferRelativeResize="0"/>
          <p:nvPr/>
        </p:nvPicPr>
        <p:blipFill>
          <a:blip r:embed="rId3">
            <a:alphaModFix/>
          </a:blip>
          <a:stretch>
            <a:fillRect/>
          </a:stretch>
        </p:blipFill>
        <p:spPr>
          <a:xfrm>
            <a:off x="152400" y="1170125"/>
            <a:ext cx="4163726" cy="3718450"/>
          </a:xfrm>
          <a:prstGeom prst="rect">
            <a:avLst/>
          </a:prstGeom>
          <a:noFill/>
          <a:ln>
            <a:noFill/>
          </a:ln>
        </p:spPr>
      </p:pic>
      <p:pic>
        <p:nvPicPr>
          <p:cNvPr id="1146" name="Google Shape;1146;p199"/>
          <p:cNvPicPr preferRelativeResize="0"/>
          <p:nvPr/>
        </p:nvPicPr>
        <p:blipFill>
          <a:blip r:embed="rId4">
            <a:alphaModFix/>
          </a:blip>
          <a:stretch>
            <a:fillRect/>
          </a:stretch>
        </p:blipFill>
        <p:spPr>
          <a:xfrm>
            <a:off x="4468526" y="1170125"/>
            <a:ext cx="4523075" cy="3435325"/>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2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src/components/Contact.vue</a:t>
            </a:r>
            <a:endParaRPr/>
          </a:p>
        </p:txBody>
      </p:sp>
      <p:pic>
        <p:nvPicPr>
          <p:cNvPr id="1152" name="Google Shape;1152;p200"/>
          <p:cNvPicPr preferRelativeResize="0"/>
          <p:nvPr/>
        </p:nvPicPr>
        <p:blipFill>
          <a:blip r:embed="rId3">
            <a:alphaModFix/>
          </a:blip>
          <a:stretch>
            <a:fillRect/>
          </a:stretch>
        </p:blipFill>
        <p:spPr>
          <a:xfrm>
            <a:off x="152400" y="1170125"/>
            <a:ext cx="4423019" cy="3820975"/>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2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Model Option</a:t>
            </a:r>
            <a:endParaRPr/>
          </a:p>
        </p:txBody>
      </p:sp>
      <p:sp>
        <p:nvSpPr>
          <p:cNvPr id="1158" name="Google Shape;1158;p2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membuat Model menggunakan defineModel(), kita bisa menambahkan option untuk mengatur data Model</a:t>
            </a:r>
            <a:endParaRPr/>
          </a:p>
          <a:p>
            <a:pPr indent="-342900" lvl="0" marL="457200" rtl="0" algn="l">
              <a:spcBef>
                <a:spcPts val="0"/>
              </a:spcBef>
              <a:spcAft>
                <a:spcPts val="0"/>
              </a:spcAft>
              <a:buSzPts val="1800"/>
              <a:buChar char="●"/>
            </a:pPr>
            <a:r>
              <a:rPr lang="id"/>
              <a:t>Kita bisa gunakan required : boolean untuk menentukan apakah model wajib atau tidak</a:t>
            </a:r>
            <a:endParaRPr/>
          </a:p>
          <a:p>
            <a:pPr indent="-342900" lvl="0" marL="457200" rtl="0" algn="l">
              <a:spcBef>
                <a:spcPts val="0"/>
              </a:spcBef>
              <a:spcAft>
                <a:spcPts val="0"/>
              </a:spcAft>
              <a:buSzPts val="1800"/>
              <a:buChar char="●"/>
            </a:pPr>
            <a:r>
              <a:rPr lang="id"/>
              <a:t>Kita bisa gunakan type untuk menentukan jenis tipe data</a:t>
            </a:r>
            <a:endParaRPr/>
          </a:p>
          <a:p>
            <a:pPr indent="-342900" lvl="0" marL="457200" rtl="0" algn="l">
              <a:spcBef>
                <a:spcPts val="0"/>
              </a:spcBef>
              <a:spcAft>
                <a:spcPts val="0"/>
              </a:spcAft>
              <a:buSzPts val="1800"/>
              <a:buChar char="●"/>
            </a:pPr>
            <a:r>
              <a:rPr lang="id"/>
              <a:t>Kita bisa gunakan default untuk menentukan default value jika tidak diisi</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2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src/components/ContactForm.vue</a:t>
            </a:r>
            <a:endParaRPr/>
          </a:p>
        </p:txBody>
      </p:sp>
      <p:pic>
        <p:nvPicPr>
          <p:cNvPr id="1164" name="Google Shape;1164;p202"/>
          <p:cNvPicPr preferRelativeResize="0"/>
          <p:nvPr/>
        </p:nvPicPr>
        <p:blipFill>
          <a:blip r:embed="rId3">
            <a:alphaModFix/>
          </a:blip>
          <a:stretch>
            <a:fillRect/>
          </a:stretch>
        </p:blipFill>
        <p:spPr>
          <a:xfrm>
            <a:off x="152400" y="1170125"/>
            <a:ext cx="4309502" cy="3820975"/>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2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Model Argument</a:t>
            </a:r>
            <a:endParaRPr/>
          </a:p>
        </p:txBody>
      </p:sp>
      <p:sp>
        <p:nvSpPr>
          <p:cNvPr id="1170" name="Google Shape;1170;p20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membuat Model, kita bisa menambahkan Argument pada model ketika menggunakan defineModel(argument, option)</a:t>
            </a:r>
            <a:endParaRPr/>
          </a:p>
          <a:p>
            <a:pPr indent="-342900" lvl="0" marL="457200" rtl="0" algn="l">
              <a:spcBef>
                <a:spcPts val="0"/>
              </a:spcBef>
              <a:spcAft>
                <a:spcPts val="0"/>
              </a:spcAft>
              <a:buSzPts val="1800"/>
              <a:buChar char="●"/>
            </a:pPr>
            <a:r>
              <a:rPr lang="id"/>
              <a:t>Dengan menggunakan Argument, kita bisa membuat Model lebih dari satu untuk sebuah Component, asalkan nama Argument nya berbeda</a:t>
            </a:r>
            <a:endParaRPr/>
          </a:p>
          <a:p>
            <a:pPr indent="-342900" lvl="0" marL="457200" rtl="0" algn="l">
              <a:spcBef>
                <a:spcPts val="0"/>
              </a:spcBef>
              <a:spcAft>
                <a:spcPts val="0"/>
              </a:spcAft>
              <a:buSzPts val="1800"/>
              <a:buChar char="●"/>
            </a:pPr>
            <a:r>
              <a:rPr lang="id"/>
              <a:t>Contoh kita akan coba buat Component ContactList.vue, namun kita tidak akan menggunakan 1 model, melainkan tiap field Contact kita akan jadikan sebagai Model Argument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Menampilkan Component</a:t>
            </a:r>
            <a:endParaRPr/>
          </a:p>
        </p:txBody>
      </p:sp>
      <p:sp>
        <p:nvSpPr>
          <p:cNvPr id="210" name="Google Shape;210;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Untuk menampilkan Component, kita bisa menggunakan createApp() function dari Vue</a:t>
            </a:r>
            <a:endParaRPr/>
          </a:p>
          <a:p>
            <a:pPr indent="-342900" lvl="0" marL="457200" rtl="0" algn="l">
              <a:spcBef>
                <a:spcPts val="0"/>
              </a:spcBef>
              <a:spcAft>
                <a:spcPts val="0"/>
              </a:spcAft>
              <a:buSzPts val="1800"/>
              <a:buChar char="●"/>
            </a:pPr>
            <a:r>
              <a:rPr lang="id" u="sng">
                <a:solidFill>
                  <a:schemeClr val="hlink"/>
                </a:solidFill>
                <a:hlinkClick r:id="rId3"/>
              </a:rPr>
              <a:t>https://vuejs.org/api/application.html#createapp</a:t>
            </a:r>
            <a:r>
              <a:rPr lang="id"/>
              <a:t> </a:t>
            </a:r>
            <a:endParaRPr/>
          </a:p>
          <a:p>
            <a:pPr indent="-342900" lvl="0" marL="457200" rtl="0" algn="l">
              <a:spcBef>
                <a:spcPts val="0"/>
              </a:spcBef>
              <a:spcAft>
                <a:spcPts val="0"/>
              </a:spcAft>
              <a:buSzPts val="1800"/>
              <a:buChar char="●"/>
            </a:pPr>
            <a:r>
              <a:rPr lang="id"/>
              <a:t>Selanjutnya kita bisa tentukan, dimana Component ditampilkan dengan menyebutkan Id dari element nya menggunakan method mount()</a:t>
            </a:r>
            <a:endParaRPr/>
          </a:p>
          <a:p>
            <a:pPr indent="-342900" lvl="0" marL="457200" rtl="0" algn="l">
              <a:spcBef>
                <a:spcPts val="0"/>
              </a:spcBef>
              <a:spcAft>
                <a:spcPts val="0"/>
              </a:spcAft>
              <a:buSzPts val="1800"/>
              <a:buChar char="●"/>
            </a:pPr>
            <a:r>
              <a:rPr lang="id" u="sng">
                <a:solidFill>
                  <a:schemeClr val="hlink"/>
                </a:solidFill>
                <a:hlinkClick r:id="rId4"/>
              </a:rPr>
              <a:t>https://vuejs.org/api/application.html#app-mount</a:t>
            </a:r>
            <a:r>
              <a:rPr lang="id"/>
              <a:t> </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2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src/components/ContactList.vue</a:t>
            </a:r>
            <a:endParaRPr/>
          </a:p>
        </p:txBody>
      </p:sp>
      <p:pic>
        <p:nvPicPr>
          <p:cNvPr id="1176" name="Google Shape;1176;p204"/>
          <p:cNvPicPr preferRelativeResize="0"/>
          <p:nvPr/>
        </p:nvPicPr>
        <p:blipFill>
          <a:blip r:embed="rId3">
            <a:alphaModFix/>
          </a:blip>
          <a:stretch>
            <a:fillRect/>
          </a:stretch>
        </p:blipFill>
        <p:spPr>
          <a:xfrm>
            <a:off x="152400" y="1170125"/>
            <a:ext cx="3320295" cy="3820975"/>
          </a:xfrm>
          <a:prstGeom prst="rect">
            <a:avLst/>
          </a:prstGeom>
          <a:noFill/>
          <a:ln>
            <a:noFill/>
          </a:ln>
        </p:spPr>
      </p:pic>
      <p:pic>
        <p:nvPicPr>
          <p:cNvPr id="1177" name="Google Shape;1177;p204"/>
          <p:cNvPicPr preferRelativeResize="0"/>
          <p:nvPr/>
        </p:nvPicPr>
        <p:blipFill>
          <a:blip r:embed="rId4">
            <a:alphaModFix/>
          </a:blip>
          <a:stretch>
            <a:fillRect/>
          </a:stretch>
        </p:blipFill>
        <p:spPr>
          <a:xfrm>
            <a:off x="3625095" y="1170125"/>
            <a:ext cx="3819525" cy="329565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2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src/components/Contact.vue</a:t>
            </a:r>
            <a:endParaRPr/>
          </a:p>
        </p:txBody>
      </p:sp>
      <p:pic>
        <p:nvPicPr>
          <p:cNvPr id="1183" name="Google Shape;1183;p205"/>
          <p:cNvPicPr preferRelativeResize="0"/>
          <p:nvPr/>
        </p:nvPicPr>
        <p:blipFill>
          <a:blip r:embed="rId3">
            <a:alphaModFix/>
          </a:blip>
          <a:stretch>
            <a:fillRect/>
          </a:stretch>
        </p:blipFill>
        <p:spPr>
          <a:xfrm>
            <a:off x="152400" y="1170125"/>
            <a:ext cx="4004323" cy="3820975"/>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2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Model Getter dan Setter</a:t>
            </a:r>
            <a:endParaRPr/>
          </a:p>
        </p:txBody>
      </p:sp>
      <p:sp>
        <p:nvSpPr>
          <p:cNvPr id="1189" name="Google Shape;1189;p2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Model Option memiliki Getter dan Setter dalam key get dan set</a:t>
            </a:r>
            <a:endParaRPr/>
          </a:p>
          <a:p>
            <a:pPr indent="-342900" lvl="0" marL="457200" rtl="0" algn="l">
              <a:spcBef>
                <a:spcPts val="0"/>
              </a:spcBef>
              <a:spcAft>
                <a:spcPts val="0"/>
              </a:spcAft>
              <a:buSzPts val="1800"/>
              <a:buChar char="●"/>
            </a:pPr>
            <a:r>
              <a:rPr lang="id"/>
              <a:t>Dengan menggunakan Getter dan Setter ini, kita bisa melakukan logic sebelum data diambil (getter), dan sebelum data diubah (setter)</a:t>
            </a:r>
            <a:endParaRPr/>
          </a:p>
          <a:p>
            <a:pPr indent="-342900" lvl="0" marL="457200" rtl="0" algn="l">
              <a:spcBef>
                <a:spcPts val="0"/>
              </a:spcBef>
              <a:spcAft>
                <a:spcPts val="0"/>
              </a:spcAft>
              <a:buSzPts val="1800"/>
              <a:buChar char="●"/>
            </a:pPr>
            <a:r>
              <a:rPr lang="id"/>
              <a:t>Misal, kita ingin di ContactForm, data email harus selalu uppercase, jadi ketika data contact diambil, kita akan ubah dulu email nya menjadi uppercase</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2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src/components/ContactForm.vue</a:t>
            </a:r>
            <a:endParaRPr/>
          </a:p>
        </p:txBody>
      </p:sp>
      <p:pic>
        <p:nvPicPr>
          <p:cNvPr id="1195" name="Google Shape;1195;p207"/>
          <p:cNvPicPr preferRelativeResize="0"/>
          <p:nvPr/>
        </p:nvPicPr>
        <p:blipFill>
          <a:blip r:embed="rId3">
            <a:alphaModFix/>
          </a:blip>
          <a:stretch>
            <a:fillRect/>
          </a:stretch>
        </p:blipFill>
        <p:spPr>
          <a:xfrm>
            <a:off x="152400" y="1170125"/>
            <a:ext cx="3799981" cy="3820975"/>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2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Model Modifier</a:t>
            </a:r>
            <a:endParaRPr/>
          </a:p>
        </p:txBody>
      </p:sp>
      <p:sp>
        <p:nvSpPr>
          <p:cNvPr id="1201" name="Google Shape;1201;p20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Model juga bisa memiliki modifier</a:t>
            </a:r>
            <a:endParaRPr/>
          </a:p>
          <a:p>
            <a:pPr indent="-342900" lvl="0" marL="457200" rtl="0" algn="l">
              <a:spcBef>
                <a:spcPts val="0"/>
              </a:spcBef>
              <a:spcAft>
                <a:spcPts val="0"/>
              </a:spcAft>
              <a:buSzPts val="1800"/>
              <a:buChar char="●"/>
            </a:pPr>
            <a:r>
              <a:rPr lang="id"/>
              <a:t>Seperti yang kita tahu bahwa modifier ditambahkan dengan titik diikuti nama modifier</a:t>
            </a:r>
            <a:endParaRPr/>
          </a:p>
          <a:p>
            <a:pPr indent="-342900" lvl="0" marL="457200" rtl="0" algn="l">
              <a:spcBef>
                <a:spcPts val="0"/>
              </a:spcBef>
              <a:spcAft>
                <a:spcPts val="0"/>
              </a:spcAft>
              <a:buSzPts val="1800"/>
              <a:buChar char="●"/>
            </a:pPr>
            <a:r>
              <a:rPr lang="id"/>
              <a:t>Untuk mendapatkan modifier yang digunakan, kita bisa melakukan Array Destructuring ketika membuat defineModel(), misal</a:t>
            </a:r>
            <a:endParaRPr/>
          </a:p>
          <a:p>
            <a:pPr indent="-342900" lvl="0" marL="457200" rtl="0" algn="l">
              <a:spcBef>
                <a:spcPts val="0"/>
              </a:spcBef>
              <a:spcAft>
                <a:spcPts val="0"/>
              </a:spcAft>
              <a:buSzPts val="1800"/>
              <a:buChar char="●"/>
            </a:pPr>
            <a:r>
              <a:rPr lang="id"/>
              <a:t>const [name, modifiers] = defineModel(“name”)</a:t>
            </a:r>
            <a:endParaRPr/>
          </a:p>
          <a:p>
            <a:pPr indent="-342900" lvl="0" marL="457200" rtl="0" algn="l">
              <a:spcBef>
                <a:spcPts val="0"/>
              </a:spcBef>
              <a:spcAft>
                <a:spcPts val="0"/>
              </a:spcAft>
              <a:buSzPts val="1800"/>
              <a:buChar char="●"/>
            </a:pPr>
            <a:r>
              <a:rPr lang="id"/>
              <a:t>Variable modifiers akan berisikan object dengan key berupa nama modifier yang digunakan</a:t>
            </a:r>
            <a:endParaRPr/>
          </a:p>
          <a:p>
            <a:pPr indent="-342900" lvl="0" marL="457200" rtl="0" algn="l">
              <a:spcBef>
                <a:spcPts val="0"/>
              </a:spcBef>
              <a:spcAft>
                <a:spcPts val="0"/>
              </a:spcAft>
              <a:buSzPts val="1800"/>
              <a:buChar char="●"/>
            </a:pPr>
            <a:r>
              <a:rPr lang="id"/>
              <a:t>Model Modifier sangat cocok dikombinasikan dengan getter dan setter.</a:t>
            </a:r>
            <a:endParaRPr/>
          </a:p>
          <a:p>
            <a:pPr indent="-342900" lvl="0" marL="457200" rtl="0" algn="l">
              <a:spcBef>
                <a:spcPts val="0"/>
              </a:spcBef>
              <a:spcAft>
                <a:spcPts val="0"/>
              </a:spcAft>
              <a:buSzPts val="1800"/>
              <a:buChar char="●"/>
            </a:pPr>
            <a:r>
              <a:rPr lang="id"/>
              <a:t>Sekarang kita akan coba tambahkan modifier di ContactList.vue</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2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src/components/ContactList.vue</a:t>
            </a:r>
            <a:endParaRPr/>
          </a:p>
        </p:txBody>
      </p:sp>
      <p:pic>
        <p:nvPicPr>
          <p:cNvPr id="1207" name="Google Shape;1207;p209"/>
          <p:cNvPicPr preferRelativeResize="0"/>
          <p:nvPr/>
        </p:nvPicPr>
        <p:blipFill>
          <a:blip r:embed="rId3">
            <a:alphaModFix/>
          </a:blip>
          <a:stretch>
            <a:fillRect/>
          </a:stretch>
        </p:blipFill>
        <p:spPr>
          <a:xfrm>
            <a:off x="152400" y="1170125"/>
            <a:ext cx="5734050" cy="337185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2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src/components/Contact.vue</a:t>
            </a:r>
            <a:endParaRPr/>
          </a:p>
        </p:txBody>
      </p:sp>
      <p:pic>
        <p:nvPicPr>
          <p:cNvPr id="1213" name="Google Shape;1213;p210"/>
          <p:cNvPicPr preferRelativeResize="0"/>
          <p:nvPr/>
        </p:nvPicPr>
        <p:blipFill>
          <a:blip r:embed="rId3">
            <a:alphaModFix/>
          </a:blip>
          <a:stretch>
            <a:fillRect/>
          </a:stretch>
        </p:blipFill>
        <p:spPr>
          <a:xfrm>
            <a:off x="152400" y="1170125"/>
            <a:ext cx="4209673" cy="3820975"/>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211"/>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Fallthrough Attributes</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2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Fallthrough Attributes</a:t>
            </a:r>
            <a:endParaRPr/>
          </a:p>
        </p:txBody>
      </p:sp>
      <p:sp>
        <p:nvSpPr>
          <p:cNvPr id="1224" name="Google Shape;1224;p2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id"/>
              <a:t>Fallthrough Attributes merupakan attribute atau event listener yang diteruskan oleh Component, tapi tidak secara explicit dideklarasikan menggunakan Props defineProps() atau Event defineEmits(). Contoh misal nya attribute class, style dan id</a:t>
            </a:r>
            <a:endParaRPr/>
          </a:p>
          <a:p>
            <a:pPr indent="-342900" lvl="0" marL="457200" rtl="0" algn="l">
              <a:spcBef>
                <a:spcPts val="0"/>
              </a:spcBef>
              <a:spcAft>
                <a:spcPts val="0"/>
              </a:spcAft>
              <a:buSzPts val="1800"/>
              <a:buChar char="●"/>
            </a:pPr>
            <a:r>
              <a:rPr lang="id"/>
              <a:t>Ketika kita membuat Component yang di dalam template nya hanya berisi single element, maka secara otomatis Fallthrough Attributes akan ditambahkan ke element tersebut dari Component</a:t>
            </a:r>
            <a:endParaRPr/>
          </a:p>
          <a:p>
            <a:pPr indent="-342900" lvl="0" marL="457200" rtl="0" algn="l">
              <a:spcBef>
                <a:spcPts val="0"/>
              </a:spcBef>
              <a:spcAft>
                <a:spcPts val="0"/>
              </a:spcAft>
              <a:buSzPts val="1800"/>
              <a:buChar char="●"/>
            </a:pPr>
            <a:r>
              <a:rPr lang="id"/>
              <a:t>Misal, kita akan membuat component MyButton, dan isinya hanya &lt;button&gt;</a:t>
            </a:r>
            <a:endParaRPr/>
          </a:p>
          <a:p>
            <a:pPr indent="-342900" lvl="0" marL="457200" rtl="0" algn="l">
              <a:spcBef>
                <a:spcPts val="0"/>
              </a:spcBef>
              <a:spcAft>
                <a:spcPts val="0"/>
              </a:spcAft>
              <a:buSzPts val="1800"/>
              <a:buChar char="●"/>
            </a:pPr>
            <a:r>
              <a:rPr lang="id"/>
              <a:t>Secara otomatis attribute yang ditambahkan di MyButton akan ditambahkan ke &lt;button&gt;</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2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1230" name="Google Shape;1230;p2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Buatlah halaman button.html</a:t>
            </a:r>
            <a:endParaRPr/>
          </a:p>
          <a:p>
            <a:pPr indent="-342900" lvl="0" marL="457200" rtl="0" algn="l">
              <a:spcBef>
                <a:spcPts val="0"/>
              </a:spcBef>
              <a:spcAft>
                <a:spcPts val="0"/>
              </a:spcAft>
              <a:buSzPts val="1800"/>
              <a:buChar char="●"/>
            </a:pPr>
            <a:r>
              <a:rPr lang="id"/>
              <a:t>Registrasikan ke vite.config.js</a:t>
            </a:r>
            <a:endParaRPr/>
          </a:p>
          <a:p>
            <a:pPr indent="-342900" lvl="0" marL="457200" rtl="0" algn="l">
              <a:spcBef>
                <a:spcPts val="0"/>
              </a:spcBef>
              <a:spcAft>
                <a:spcPts val="0"/>
              </a:spcAft>
              <a:buSzPts val="1800"/>
              <a:buChar char="●"/>
            </a:pPr>
            <a:r>
              <a:rPr lang="id"/>
              <a:t>Buat src/button.js</a:t>
            </a:r>
            <a:endParaRPr/>
          </a:p>
          <a:p>
            <a:pPr indent="-342900" lvl="0" marL="457200" rtl="0" algn="l">
              <a:spcBef>
                <a:spcPts val="0"/>
              </a:spcBef>
              <a:spcAft>
                <a:spcPts val="0"/>
              </a:spcAft>
              <a:buSzPts val="1800"/>
              <a:buChar char="●"/>
            </a:pPr>
            <a:r>
              <a:rPr lang="id"/>
              <a:t>Buat scr/components/ButtonApp.vue</a:t>
            </a:r>
            <a:endParaRPr/>
          </a:p>
          <a:p>
            <a:pPr indent="-342900" lvl="0" marL="457200" rtl="0" algn="l">
              <a:spcBef>
                <a:spcPts val="0"/>
              </a:spcBef>
              <a:spcAft>
                <a:spcPts val="0"/>
              </a:spcAft>
              <a:buSzPts val="1800"/>
              <a:buChar char="●"/>
            </a:pPr>
            <a:r>
              <a:rPr lang="id"/>
              <a:t>Buat scr/components/MyButton.vue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src/hello.js</a:t>
            </a:r>
            <a:endParaRPr/>
          </a:p>
        </p:txBody>
      </p:sp>
      <p:pic>
        <p:nvPicPr>
          <p:cNvPr id="216" name="Google Shape;216;p43"/>
          <p:cNvPicPr preferRelativeResize="0"/>
          <p:nvPr/>
        </p:nvPicPr>
        <p:blipFill>
          <a:blip r:embed="rId3">
            <a:alphaModFix/>
          </a:blip>
          <a:stretch>
            <a:fillRect/>
          </a:stretch>
        </p:blipFill>
        <p:spPr>
          <a:xfrm>
            <a:off x="152400" y="1170125"/>
            <a:ext cx="7305675" cy="2543175"/>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2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src/components/MyButton.vue</a:t>
            </a:r>
            <a:endParaRPr/>
          </a:p>
        </p:txBody>
      </p:sp>
      <p:pic>
        <p:nvPicPr>
          <p:cNvPr id="1236" name="Google Shape;1236;p214"/>
          <p:cNvPicPr preferRelativeResize="0"/>
          <p:nvPr/>
        </p:nvPicPr>
        <p:blipFill>
          <a:blip r:embed="rId3">
            <a:alphaModFix/>
          </a:blip>
          <a:stretch>
            <a:fillRect/>
          </a:stretch>
        </p:blipFill>
        <p:spPr>
          <a:xfrm>
            <a:off x="152400" y="1170125"/>
            <a:ext cx="4171950" cy="3676650"/>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2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src/components/ButtonApp.vue</a:t>
            </a:r>
            <a:endParaRPr/>
          </a:p>
        </p:txBody>
      </p:sp>
      <p:pic>
        <p:nvPicPr>
          <p:cNvPr id="1242" name="Google Shape;1242;p215"/>
          <p:cNvPicPr preferRelativeResize="0"/>
          <p:nvPr/>
        </p:nvPicPr>
        <p:blipFill>
          <a:blip r:embed="rId3">
            <a:alphaModFix/>
          </a:blip>
          <a:stretch>
            <a:fillRect/>
          </a:stretch>
        </p:blipFill>
        <p:spPr>
          <a:xfrm>
            <a:off x="152400" y="1170125"/>
            <a:ext cx="4300386" cy="3820976"/>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2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Menonaktifkan Fallthrough Attributes</a:t>
            </a:r>
            <a:endParaRPr/>
          </a:p>
        </p:txBody>
      </p:sp>
      <p:sp>
        <p:nvSpPr>
          <p:cNvPr id="1248" name="Google Shape;1248;p2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Jika kita tidak ingin menggunakan Fallthrough Attributes, sehingga attribute tidak diteruskan ke element di dalam Component, kita bisa menambah options pada Component dengan menggunakan method defineOptions()</a:t>
            </a:r>
            <a:endParaRPr/>
          </a:p>
          <a:p>
            <a:pPr indent="-342900" lvl="0" marL="457200" rtl="0" algn="l">
              <a:spcBef>
                <a:spcPts val="0"/>
              </a:spcBef>
              <a:spcAft>
                <a:spcPts val="0"/>
              </a:spcAft>
              <a:buSzPts val="1800"/>
              <a:buChar char="●"/>
            </a:pPr>
            <a:r>
              <a:rPr lang="id" u="sng">
                <a:solidFill>
                  <a:schemeClr val="hlink"/>
                </a:solidFill>
                <a:hlinkClick r:id="rId3"/>
              </a:rPr>
              <a:t>https://vuejs.org/api/sfc-script-setup.html#defineoptions</a:t>
            </a:r>
            <a:endParaRPr/>
          </a:p>
          <a:p>
            <a:pPr indent="-342900" lvl="0" marL="457200" rtl="0" algn="l">
              <a:spcBef>
                <a:spcPts val="0"/>
              </a:spcBef>
              <a:spcAft>
                <a:spcPts val="0"/>
              </a:spcAft>
              <a:buSzPts val="1800"/>
              <a:buChar char="●"/>
            </a:pPr>
            <a:r>
              <a:rPr lang="id"/>
              <a:t>Kita bisa gunakan key inheritAttrs : false</a:t>
            </a:r>
            <a:endParaRPr/>
          </a:p>
          <a:p>
            <a:pPr indent="-342900" lvl="0" marL="457200" rtl="0" algn="l">
              <a:spcBef>
                <a:spcPts val="0"/>
              </a:spcBef>
              <a:spcAft>
                <a:spcPts val="0"/>
              </a:spcAft>
              <a:buSzPts val="1800"/>
              <a:buChar char="●"/>
            </a:pPr>
            <a:r>
              <a:rPr lang="id"/>
              <a:t>Secara otomatis attribute tidak akan diteruskan / diwariskan ke element</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2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Mengakses Fallthrough Attributes di JavaScript</a:t>
            </a:r>
            <a:endParaRPr/>
          </a:p>
        </p:txBody>
      </p:sp>
      <p:sp>
        <p:nvSpPr>
          <p:cNvPr id="1254" name="Google Shape;1254;p2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Jika kita butuh mengakses Fallthrough Attributes di JavaScript, kita bisa menggunakan function useAttrs()</a:t>
            </a:r>
            <a:endParaRPr/>
          </a:p>
          <a:p>
            <a:pPr indent="-342900" lvl="0" marL="457200" rtl="0" algn="l">
              <a:spcBef>
                <a:spcPts val="0"/>
              </a:spcBef>
              <a:spcAft>
                <a:spcPts val="0"/>
              </a:spcAft>
              <a:buSzPts val="1800"/>
              <a:buChar char="●"/>
            </a:pPr>
            <a:r>
              <a:rPr lang="id" u="sng">
                <a:solidFill>
                  <a:schemeClr val="hlink"/>
                </a:solidFill>
                <a:hlinkClick r:id="rId3"/>
              </a:rPr>
              <a:t>https://vuejs.org/api/composition-api-helpers.html#useattrs</a:t>
            </a:r>
            <a:r>
              <a:rPr lang="id"/>
              <a:t> </a:t>
            </a:r>
            <a:endParaRPr/>
          </a:p>
          <a:p>
            <a:pPr indent="-342900" lvl="0" marL="457200" rtl="0" algn="l">
              <a:spcBef>
                <a:spcPts val="0"/>
              </a:spcBef>
              <a:spcAft>
                <a:spcPts val="0"/>
              </a:spcAft>
              <a:buSzPts val="1800"/>
              <a:buChar char="●"/>
            </a:pPr>
            <a:r>
              <a:rPr lang="id"/>
              <a:t>Namun perlu diperhatikan, attribute yang didefinisikan di Props (defineProps) atau Event (defineEmits), tidak akan didapatkan menggunakan useAttrs()</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src/components/MyButton.vue</a:t>
            </a:r>
            <a:endParaRPr/>
          </a:p>
        </p:txBody>
      </p:sp>
      <p:pic>
        <p:nvPicPr>
          <p:cNvPr id="1260" name="Google Shape;1260;p218"/>
          <p:cNvPicPr preferRelativeResize="0"/>
          <p:nvPr/>
        </p:nvPicPr>
        <p:blipFill>
          <a:blip r:embed="rId3">
            <a:alphaModFix/>
          </a:blip>
          <a:stretch>
            <a:fillRect/>
          </a:stretch>
        </p:blipFill>
        <p:spPr>
          <a:xfrm>
            <a:off x="152400" y="1170125"/>
            <a:ext cx="5307396" cy="3820975"/>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2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src/components/ButtonApp.vue</a:t>
            </a:r>
            <a:endParaRPr/>
          </a:p>
        </p:txBody>
      </p:sp>
      <p:pic>
        <p:nvPicPr>
          <p:cNvPr id="1266" name="Google Shape;1266;p219"/>
          <p:cNvPicPr preferRelativeResize="0"/>
          <p:nvPr/>
        </p:nvPicPr>
        <p:blipFill>
          <a:blip r:embed="rId3">
            <a:alphaModFix/>
          </a:blip>
          <a:stretch>
            <a:fillRect/>
          </a:stretch>
        </p:blipFill>
        <p:spPr>
          <a:xfrm>
            <a:off x="152400" y="1170125"/>
            <a:ext cx="5232593" cy="3820975"/>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20"/>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Component Slot</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2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Component Slot</a:t>
            </a:r>
            <a:endParaRPr/>
          </a:p>
        </p:txBody>
      </p:sp>
      <p:sp>
        <p:nvSpPr>
          <p:cNvPr id="1277" name="Google Shape;1277;p2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membuat Component, kadang ada kasus dimana Component tersebut bisa diisi template</a:t>
            </a:r>
            <a:endParaRPr/>
          </a:p>
          <a:p>
            <a:pPr indent="-342900" lvl="0" marL="457200" rtl="0" algn="l">
              <a:spcBef>
                <a:spcPts val="0"/>
              </a:spcBef>
              <a:spcAft>
                <a:spcPts val="0"/>
              </a:spcAft>
              <a:buSzPts val="1800"/>
              <a:buChar char="●"/>
            </a:pPr>
            <a:r>
              <a:rPr lang="id"/>
              <a:t>Contoh kita buat Component Layout atau Container, dimana isi content nya bisa diisi dengan template lain</a:t>
            </a:r>
            <a:endParaRPr/>
          </a:p>
          <a:p>
            <a:pPr indent="-342900" lvl="0" marL="457200" rtl="0" algn="l">
              <a:spcBef>
                <a:spcPts val="0"/>
              </a:spcBef>
              <a:spcAft>
                <a:spcPts val="0"/>
              </a:spcAft>
              <a:buSzPts val="1800"/>
              <a:buChar char="●"/>
            </a:pPr>
            <a:r>
              <a:rPr lang="id"/>
              <a:t>Pada kasus itu, kita bisa gunakan fitur bernama Slot</a:t>
            </a:r>
            <a:endParaRPr/>
          </a:p>
          <a:p>
            <a:pPr indent="-342900" lvl="0" marL="457200" rtl="0" algn="l">
              <a:spcBef>
                <a:spcPts val="0"/>
              </a:spcBef>
              <a:spcAft>
                <a:spcPts val="0"/>
              </a:spcAft>
              <a:buSzPts val="1800"/>
              <a:buChar char="●"/>
            </a:pPr>
            <a:r>
              <a:rPr lang="id"/>
              <a:t>Caranya, kita bisa menggunakan tag &lt;slot&gt; di dalam Component tersebut, secara otomatis nanti kita bisa mengubah isi &lt;slot&gt; dengan template lain ketika kita menggunakan Component tersebut</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1283" name="Google Shape;1283;p2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Misal, sekarang kita akan coba buat Component Container, dimana isinya memiliki title dan content. Content pada Container ini bisa diubah</a:t>
            </a:r>
            <a:endParaRPr/>
          </a:p>
          <a:p>
            <a:pPr indent="-342900" lvl="0" marL="457200" rtl="0" algn="l">
              <a:spcBef>
                <a:spcPts val="0"/>
              </a:spcBef>
              <a:spcAft>
                <a:spcPts val="0"/>
              </a:spcAft>
              <a:buSzPts val="1800"/>
              <a:buChar char="●"/>
            </a:pPr>
            <a:r>
              <a:rPr lang="id"/>
              <a:t>Buat src/components/Container.vue</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2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src/components/Container.vue</a:t>
            </a:r>
            <a:endParaRPr/>
          </a:p>
        </p:txBody>
      </p:sp>
      <p:pic>
        <p:nvPicPr>
          <p:cNvPr id="1289" name="Google Shape;1289;p223"/>
          <p:cNvPicPr preferRelativeResize="0"/>
          <p:nvPr/>
        </p:nvPicPr>
        <p:blipFill>
          <a:blip r:embed="rId3">
            <a:alphaModFix/>
          </a:blip>
          <a:stretch>
            <a:fillRect/>
          </a:stretch>
        </p:blipFill>
        <p:spPr>
          <a:xfrm>
            <a:off x="152400" y="1170125"/>
            <a:ext cx="3533040" cy="38209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6"/>
          <p:cNvPicPr preferRelativeResize="0"/>
          <p:nvPr/>
        </p:nvPicPr>
        <p:blipFill rotWithShape="1">
          <a:blip r:embed="rId3">
            <a:alphaModFix/>
          </a:blip>
          <a:srcRect b="0" l="0" r="0" t="14074"/>
          <a:stretch/>
        </p:blipFill>
        <p:spPr>
          <a:xfrm>
            <a:off x="1800" y="-101050"/>
            <a:ext cx="9144003" cy="5244550"/>
          </a:xfrm>
          <a:prstGeom prst="rect">
            <a:avLst/>
          </a:prstGeom>
          <a:noFill/>
          <a:ln>
            <a:noFill/>
          </a:ln>
        </p:spPr>
      </p:pic>
      <p:sp>
        <p:nvSpPr>
          <p:cNvPr id="116" name="Google Shape;11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17" name="Google Shape;117;p26"/>
          <p:cNvSpPr txBox="1"/>
          <p:nvPr>
            <p:ph idx="1" type="body"/>
          </p:nvPr>
        </p:nvSpPr>
        <p:spPr>
          <a:xfrm>
            <a:off x="311700" y="1152475"/>
            <a:ext cx="4933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id">
                <a:solidFill>
                  <a:schemeClr val="dk1"/>
                </a:solidFill>
              </a:rPr>
              <a:t>Technical architect at one of the biggest ecommerce company in Indonesia</a:t>
            </a:r>
            <a:endParaRPr>
              <a:solidFill>
                <a:schemeClr val="dk1"/>
              </a:solidFill>
            </a:endParaRPr>
          </a:p>
          <a:p>
            <a:pPr indent="-342900" lvl="0" marL="457200" rtl="0" algn="l">
              <a:spcBef>
                <a:spcPts val="0"/>
              </a:spcBef>
              <a:spcAft>
                <a:spcPts val="0"/>
              </a:spcAft>
              <a:buClr>
                <a:schemeClr val="dk1"/>
              </a:buClr>
              <a:buSzPts val="1800"/>
              <a:buChar char="●"/>
            </a:pPr>
            <a:r>
              <a:rPr lang="id">
                <a:solidFill>
                  <a:schemeClr val="dk1"/>
                </a:solidFill>
              </a:rPr>
              <a:t>14+ years experiences</a:t>
            </a:r>
            <a:endParaRPr>
              <a:solidFill>
                <a:schemeClr val="dk1"/>
              </a:solidFill>
            </a:endParaRPr>
          </a:p>
          <a:p>
            <a:pPr indent="-342900" lvl="0" marL="457200" rtl="0" algn="l">
              <a:spcBef>
                <a:spcPts val="0"/>
              </a:spcBef>
              <a:spcAft>
                <a:spcPts val="0"/>
              </a:spcAft>
              <a:buClr>
                <a:schemeClr val="dk1"/>
              </a:buClr>
              <a:buSzPts val="1800"/>
              <a:buChar char="●"/>
            </a:pPr>
            <a:r>
              <a:rPr lang="id" u="sng">
                <a:solidFill>
                  <a:schemeClr val="hlink"/>
                </a:solidFill>
                <a:hlinkClick r:id="rId4"/>
              </a:rPr>
              <a:t>www.programmerzamannow.com</a:t>
            </a:r>
            <a:r>
              <a:rPr lang="id">
                <a:solidFill>
                  <a:schemeClr val="dk1"/>
                </a:solidFill>
              </a:rPr>
              <a:t> </a:t>
            </a:r>
            <a:endParaRPr>
              <a:solidFill>
                <a:schemeClr val="dk1"/>
              </a:solidFill>
            </a:endParaRPr>
          </a:p>
          <a:p>
            <a:pPr indent="-342900" lvl="0" marL="457200" rtl="0" algn="l">
              <a:spcBef>
                <a:spcPts val="0"/>
              </a:spcBef>
              <a:spcAft>
                <a:spcPts val="0"/>
              </a:spcAft>
              <a:buClr>
                <a:schemeClr val="dk1"/>
              </a:buClr>
              <a:buSzPts val="1800"/>
              <a:buChar char="●"/>
            </a:pPr>
            <a:r>
              <a:rPr lang="id" u="sng">
                <a:solidFill>
                  <a:schemeClr val="hlink"/>
                </a:solidFill>
                <a:hlinkClick r:id="rId5"/>
              </a:rPr>
              <a:t>youtube.com/c/ProgrammerZamanNow</a:t>
            </a:r>
            <a:r>
              <a:rPr lang="id">
                <a:solidFill>
                  <a:schemeClr val="dk1"/>
                </a:solidFill>
              </a:rPr>
              <a: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hello.html</a:t>
            </a:r>
            <a:endParaRPr/>
          </a:p>
        </p:txBody>
      </p:sp>
      <p:pic>
        <p:nvPicPr>
          <p:cNvPr id="222" name="Google Shape;222;p44"/>
          <p:cNvPicPr preferRelativeResize="0"/>
          <p:nvPr/>
        </p:nvPicPr>
        <p:blipFill>
          <a:blip r:embed="rId3">
            <a:alphaModFix/>
          </a:blip>
          <a:stretch>
            <a:fillRect/>
          </a:stretch>
        </p:blipFill>
        <p:spPr>
          <a:xfrm>
            <a:off x="152400" y="1170125"/>
            <a:ext cx="7835767" cy="3820975"/>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src/components/ButtonApp.vue</a:t>
            </a:r>
            <a:endParaRPr/>
          </a:p>
        </p:txBody>
      </p:sp>
      <p:pic>
        <p:nvPicPr>
          <p:cNvPr id="1295" name="Google Shape;1295;p224"/>
          <p:cNvPicPr preferRelativeResize="0"/>
          <p:nvPr/>
        </p:nvPicPr>
        <p:blipFill>
          <a:blip r:embed="rId3">
            <a:alphaModFix/>
          </a:blip>
          <a:stretch>
            <a:fillRect/>
          </a:stretch>
        </p:blipFill>
        <p:spPr>
          <a:xfrm>
            <a:off x="152400" y="1170125"/>
            <a:ext cx="6083059" cy="3820975"/>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Fallback Content</a:t>
            </a:r>
            <a:endParaRPr/>
          </a:p>
        </p:txBody>
      </p:sp>
      <p:sp>
        <p:nvSpPr>
          <p:cNvPr id="1301" name="Google Shape;1301;p2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Slow bisa memiliki Fallback Content, kita cukup isi didalam tag &lt;slot&gt;</a:t>
            </a:r>
            <a:endParaRPr/>
          </a:p>
          <a:p>
            <a:pPr indent="-342900" lvl="0" marL="457200" rtl="0" algn="l">
              <a:spcBef>
                <a:spcPts val="0"/>
              </a:spcBef>
              <a:spcAft>
                <a:spcPts val="0"/>
              </a:spcAft>
              <a:buSzPts val="1800"/>
              <a:buChar char="●"/>
            </a:pPr>
            <a:r>
              <a:rPr lang="id"/>
              <a:t>Fallback Content akan ditampilkan, jika ketika kita menggunakan Component yang memiliki Slot, kita tidak menambahkan template di dalamnya</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2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src/components/Container.vue</a:t>
            </a:r>
            <a:endParaRPr/>
          </a:p>
        </p:txBody>
      </p:sp>
      <p:pic>
        <p:nvPicPr>
          <p:cNvPr id="1307" name="Google Shape;1307;p226"/>
          <p:cNvPicPr preferRelativeResize="0"/>
          <p:nvPr/>
        </p:nvPicPr>
        <p:blipFill>
          <a:blip r:embed="rId3">
            <a:alphaModFix/>
          </a:blip>
          <a:stretch>
            <a:fillRect/>
          </a:stretch>
        </p:blipFill>
        <p:spPr>
          <a:xfrm>
            <a:off x="152400" y="1170125"/>
            <a:ext cx="4240568" cy="3820975"/>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2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Named Slot</a:t>
            </a:r>
            <a:endParaRPr/>
          </a:p>
        </p:txBody>
      </p:sp>
      <p:sp>
        <p:nvSpPr>
          <p:cNvPr id="1313" name="Google Shape;1313;p2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Component juga mendukung memiliki banyak Slot, namun saat kita membuat banyak Slot, kita perlu memberi nama pada Slot tersebut</a:t>
            </a:r>
            <a:endParaRPr/>
          </a:p>
          <a:p>
            <a:pPr indent="-342900" lvl="0" marL="457200" rtl="0" algn="l">
              <a:spcBef>
                <a:spcPts val="0"/>
              </a:spcBef>
              <a:spcAft>
                <a:spcPts val="0"/>
              </a:spcAft>
              <a:buSzPts val="1800"/>
              <a:buChar char="●"/>
            </a:pPr>
            <a:r>
              <a:rPr lang="id"/>
              <a:t>Fitur ini cocok ketika kita ingin membuat Component berupa Layout Template</a:t>
            </a:r>
            <a:endParaRPr/>
          </a:p>
          <a:p>
            <a:pPr indent="-342900" lvl="0" marL="457200" rtl="0" algn="l">
              <a:spcBef>
                <a:spcPts val="0"/>
              </a:spcBef>
              <a:spcAft>
                <a:spcPts val="0"/>
              </a:spcAft>
              <a:buSzPts val="1800"/>
              <a:buChar char="●"/>
            </a:pPr>
            <a:r>
              <a:rPr lang="id"/>
              <a:t>Misal, kita akan ubah Container tersebut menjadi memiliki Slow untuk Header, Content dan Footer</a:t>
            </a:r>
            <a:endParaRPr/>
          </a:p>
          <a:p>
            <a:pPr indent="-342900" lvl="0" marL="457200" rtl="0" algn="l">
              <a:spcBef>
                <a:spcPts val="0"/>
              </a:spcBef>
              <a:spcAft>
                <a:spcPts val="0"/>
              </a:spcAft>
              <a:buSzPts val="1800"/>
              <a:buChar char="●"/>
            </a:pPr>
            <a:r>
              <a:rPr lang="id"/>
              <a:t>Kita bisa menentukan Slot yang menjadi default dengan nama default</a:t>
            </a:r>
            <a:endParaRPr/>
          </a:p>
          <a:p>
            <a:pPr indent="-342900" lvl="0" marL="457200" rtl="0" algn="l">
              <a:spcBef>
                <a:spcPts val="0"/>
              </a:spcBef>
              <a:spcAft>
                <a:spcPts val="0"/>
              </a:spcAft>
              <a:buSzPts val="1800"/>
              <a:buChar char="●"/>
            </a:pPr>
            <a:r>
              <a:rPr lang="id"/>
              <a:t>Dan ketika menggunakan Component yang memiliki banyak Slot, kita bisa menentukan Slot mana yang ingin kita isi dengan menggunakan Directive v-slot</a:t>
            </a:r>
            <a:endParaRPr/>
          </a:p>
          <a:p>
            <a:pPr indent="-342900" lvl="0" marL="457200" rtl="0" algn="l">
              <a:spcBef>
                <a:spcPts val="0"/>
              </a:spcBef>
              <a:spcAft>
                <a:spcPts val="0"/>
              </a:spcAft>
              <a:buSzPts val="1800"/>
              <a:buChar char="●"/>
            </a:pPr>
            <a:r>
              <a:rPr lang="id" u="sng">
                <a:solidFill>
                  <a:schemeClr val="hlink"/>
                </a:solidFill>
                <a:hlinkClick r:id="rId3"/>
              </a:rPr>
              <a:t>https://vuejs.org/api/built-in-directives.html#v-slot</a:t>
            </a:r>
            <a:r>
              <a:rPr lang="id"/>
              <a:t> </a:t>
            </a:r>
            <a:endParaRPr/>
          </a:p>
          <a:p>
            <a:pPr indent="-342900" lvl="0" marL="457200" rtl="0" algn="l">
              <a:spcBef>
                <a:spcPts val="0"/>
              </a:spcBef>
              <a:spcAft>
                <a:spcPts val="0"/>
              </a:spcAft>
              <a:buSzPts val="1800"/>
              <a:buChar char="●"/>
            </a:pPr>
            <a:r>
              <a:rPr lang="id"/>
              <a:t>Atau bisa menggunakan shortcut #namaslot</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2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src/components/Container.vue</a:t>
            </a:r>
            <a:endParaRPr/>
          </a:p>
        </p:txBody>
      </p:sp>
      <p:pic>
        <p:nvPicPr>
          <p:cNvPr id="1319" name="Google Shape;1319;p228"/>
          <p:cNvPicPr preferRelativeResize="0"/>
          <p:nvPr/>
        </p:nvPicPr>
        <p:blipFill>
          <a:blip r:embed="rId3">
            <a:alphaModFix/>
          </a:blip>
          <a:stretch>
            <a:fillRect/>
          </a:stretch>
        </p:blipFill>
        <p:spPr>
          <a:xfrm>
            <a:off x="152400" y="1170125"/>
            <a:ext cx="2877978" cy="3820975"/>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2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src/components/ButtonApp.vue</a:t>
            </a:r>
            <a:endParaRPr/>
          </a:p>
        </p:txBody>
      </p:sp>
      <p:pic>
        <p:nvPicPr>
          <p:cNvPr id="1325" name="Google Shape;1325;p229"/>
          <p:cNvPicPr preferRelativeResize="0"/>
          <p:nvPr/>
        </p:nvPicPr>
        <p:blipFill>
          <a:blip r:embed="rId3">
            <a:alphaModFix/>
          </a:blip>
          <a:stretch>
            <a:fillRect/>
          </a:stretch>
        </p:blipFill>
        <p:spPr>
          <a:xfrm>
            <a:off x="152400" y="1170125"/>
            <a:ext cx="6400800" cy="3514725"/>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2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Conditional Slot</a:t>
            </a:r>
            <a:endParaRPr/>
          </a:p>
        </p:txBody>
      </p:sp>
      <p:sp>
        <p:nvSpPr>
          <p:cNvPr id="1331" name="Google Shape;1331;p2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Kadang, mungkin kita ingin melakukan pengecekan apakah Slot tersedia atau tidak</a:t>
            </a:r>
            <a:endParaRPr/>
          </a:p>
          <a:p>
            <a:pPr indent="-342900" lvl="0" marL="457200" rtl="0" algn="l">
              <a:spcBef>
                <a:spcPts val="0"/>
              </a:spcBef>
              <a:spcAft>
                <a:spcPts val="0"/>
              </a:spcAft>
              <a:buSzPts val="1800"/>
              <a:buChar char="●"/>
            </a:pPr>
            <a:r>
              <a:rPr lang="id"/>
              <a:t>Jika tidak, misal kita memang tidak ingin menampilkan element apapun</a:t>
            </a:r>
            <a:endParaRPr/>
          </a:p>
          <a:p>
            <a:pPr indent="-342900" lvl="0" marL="457200" rtl="0" algn="l">
              <a:spcBef>
                <a:spcPts val="0"/>
              </a:spcBef>
              <a:spcAft>
                <a:spcPts val="0"/>
              </a:spcAft>
              <a:buSzPts val="1800"/>
              <a:buChar char="●"/>
            </a:pPr>
            <a:r>
              <a:rPr lang="id"/>
              <a:t>Kita bisa mendapatkan informasi Slot menggunakan function useSlots()</a:t>
            </a:r>
            <a:endParaRPr/>
          </a:p>
          <a:p>
            <a:pPr indent="-342900" lvl="0" marL="457200" rtl="0" algn="l">
              <a:spcBef>
                <a:spcPts val="0"/>
              </a:spcBef>
              <a:spcAft>
                <a:spcPts val="0"/>
              </a:spcAft>
              <a:buSzPts val="1800"/>
              <a:buChar char="●"/>
            </a:pPr>
            <a:r>
              <a:rPr lang="id" u="sng">
                <a:solidFill>
                  <a:schemeClr val="hlink"/>
                </a:solidFill>
                <a:hlinkClick r:id="rId3"/>
              </a:rPr>
              <a:t>https://vuejs.org/api/composition-api-helpers.html#useslots</a:t>
            </a:r>
            <a:endParaRPr/>
          </a:p>
          <a:p>
            <a:pPr indent="-342900" lvl="0" marL="457200" rtl="0" algn="l">
              <a:spcBef>
                <a:spcPts val="0"/>
              </a:spcBef>
              <a:spcAft>
                <a:spcPts val="0"/>
              </a:spcAft>
              <a:buSzPts val="1800"/>
              <a:buChar char="●"/>
            </a:pPr>
            <a:r>
              <a:rPr lang="id"/>
              <a:t>Lalu, kita bisa melakukan pengecekan menggunakan Directive v-if</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2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src/components/Container.vue</a:t>
            </a:r>
            <a:endParaRPr/>
          </a:p>
        </p:txBody>
      </p:sp>
      <p:pic>
        <p:nvPicPr>
          <p:cNvPr id="1337" name="Google Shape;1337;p231"/>
          <p:cNvPicPr preferRelativeResize="0"/>
          <p:nvPr/>
        </p:nvPicPr>
        <p:blipFill>
          <a:blip r:embed="rId3">
            <a:alphaModFix/>
          </a:blip>
          <a:stretch>
            <a:fillRect/>
          </a:stretch>
        </p:blipFill>
        <p:spPr>
          <a:xfrm>
            <a:off x="152400" y="1170125"/>
            <a:ext cx="3225309" cy="3820974"/>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2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Scoped Slot</a:t>
            </a:r>
            <a:endParaRPr/>
          </a:p>
        </p:txBody>
      </p:sp>
      <p:sp>
        <p:nvSpPr>
          <p:cNvPr id="1343" name="Google Shape;1343;p2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mengisi Slot menggunakan template, kita tahu bahwa itu dilakukan di Parent Component nya. </a:t>
            </a:r>
            <a:endParaRPr/>
          </a:p>
          <a:p>
            <a:pPr indent="-342900" lvl="0" marL="457200" rtl="0" algn="l">
              <a:spcBef>
                <a:spcPts val="0"/>
              </a:spcBef>
              <a:spcAft>
                <a:spcPts val="0"/>
              </a:spcAft>
              <a:buSzPts val="1800"/>
              <a:buChar char="●"/>
            </a:pPr>
            <a:r>
              <a:rPr lang="id"/>
              <a:t>Artinya kita tidak bisa mengakses State yang terdapat di dalam Child Component nya</a:t>
            </a:r>
            <a:endParaRPr/>
          </a:p>
          <a:p>
            <a:pPr indent="-342900" lvl="0" marL="457200" rtl="0" algn="l">
              <a:spcBef>
                <a:spcPts val="0"/>
              </a:spcBef>
              <a:spcAft>
                <a:spcPts val="0"/>
              </a:spcAft>
              <a:buSzPts val="1800"/>
              <a:buChar char="●"/>
            </a:pPr>
            <a:r>
              <a:rPr lang="id"/>
              <a:t>Namun, mungkin ada kondisi dimana isi dari Slot ingin bisa mengakses Parent State dan juga Child State</a:t>
            </a:r>
            <a:endParaRPr/>
          </a:p>
          <a:p>
            <a:pPr indent="-342900" lvl="0" marL="457200" rtl="0" algn="l">
              <a:spcBef>
                <a:spcPts val="0"/>
              </a:spcBef>
              <a:spcAft>
                <a:spcPts val="0"/>
              </a:spcAft>
              <a:buSzPts val="1800"/>
              <a:buChar char="●"/>
            </a:pPr>
            <a:r>
              <a:rPr lang="id"/>
              <a:t>Hal ini bisa dilakukan dengan mudah, caranya kita bisa mengirim attribute ke &lt;slot&gt;, dan secara otomatis attribute tersebut bisa diakses di konten Slot</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2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src/components/Container.vue</a:t>
            </a:r>
            <a:endParaRPr/>
          </a:p>
        </p:txBody>
      </p:sp>
      <p:pic>
        <p:nvPicPr>
          <p:cNvPr id="1349" name="Google Shape;1349;p233"/>
          <p:cNvPicPr preferRelativeResize="0"/>
          <p:nvPr/>
        </p:nvPicPr>
        <p:blipFill>
          <a:blip r:embed="rId3">
            <a:alphaModFix/>
          </a:blip>
          <a:stretch>
            <a:fillRect/>
          </a:stretch>
        </p:blipFill>
        <p:spPr>
          <a:xfrm>
            <a:off x="152400" y="1170125"/>
            <a:ext cx="3672347" cy="382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Vite Config</a:t>
            </a:r>
            <a:endParaRPr/>
          </a:p>
        </p:txBody>
      </p:sp>
      <p:pic>
        <p:nvPicPr>
          <p:cNvPr id="228" name="Google Shape;228;p45"/>
          <p:cNvPicPr preferRelativeResize="0"/>
          <p:nvPr/>
        </p:nvPicPr>
        <p:blipFill>
          <a:blip r:embed="rId3">
            <a:alphaModFix/>
          </a:blip>
          <a:stretch>
            <a:fillRect/>
          </a:stretch>
        </p:blipFill>
        <p:spPr>
          <a:xfrm>
            <a:off x="152400" y="1170125"/>
            <a:ext cx="6713645" cy="3820975"/>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2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Mengakses Attribute dari Slot</a:t>
            </a:r>
            <a:endParaRPr/>
          </a:p>
        </p:txBody>
      </p:sp>
      <p:sp>
        <p:nvSpPr>
          <p:cNvPr id="1355" name="Google Shape;1355;p2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Cara mengakses attribute dari content Slot caranya kita bisa menggunakan v-slot=”namaVariable”</a:t>
            </a:r>
            <a:endParaRPr/>
          </a:p>
          <a:p>
            <a:pPr indent="-342900" lvl="0" marL="457200" rtl="0" algn="l">
              <a:spcBef>
                <a:spcPts val="0"/>
              </a:spcBef>
              <a:spcAft>
                <a:spcPts val="0"/>
              </a:spcAft>
              <a:buSzPts val="1800"/>
              <a:buChar char="●"/>
            </a:pPr>
            <a:r>
              <a:rPr lang="id"/>
              <a:t>Selanjutnya kita bisa mengakses semua attribute nya menggunakan variable namaVariable</a:t>
            </a:r>
            <a:endParaRPr/>
          </a:p>
          <a:p>
            <a:pPr indent="-342900" lvl="0" marL="457200" rtl="0" algn="l">
              <a:spcBef>
                <a:spcPts val="0"/>
              </a:spcBef>
              <a:spcAft>
                <a:spcPts val="0"/>
              </a:spcAft>
              <a:buSzPts val="1800"/>
              <a:buChar char="●"/>
            </a:pPr>
            <a:r>
              <a:rPr lang="id"/>
              <a:t>Jika hanya ada satu Slot, kita bisa gunakan v-slot di Component, jika ada multiple Slot, kita bisa gunakan v-slot di tiap template nya</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2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src/components/ButtonApp.vue</a:t>
            </a:r>
            <a:endParaRPr/>
          </a:p>
        </p:txBody>
      </p:sp>
      <p:pic>
        <p:nvPicPr>
          <p:cNvPr id="1361" name="Google Shape;1361;p235"/>
          <p:cNvPicPr preferRelativeResize="0"/>
          <p:nvPr/>
        </p:nvPicPr>
        <p:blipFill>
          <a:blip r:embed="rId3">
            <a:alphaModFix/>
          </a:blip>
          <a:stretch>
            <a:fillRect/>
          </a:stretch>
        </p:blipFill>
        <p:spPr>
          <a:xfrm>
            <a:off x="152400" y="1170125"/>
            <a:ext cx="7905750" cy="3581400"/>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236"/>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Dynamic Component</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2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Dynamic Component</a:t>
            </a:r>
            <a:endParaRPr/>
          </a:p>
        </p:txBody>
      </p:sp>
      <p:sp>
        <p:nvSpPr>
          <p:cNvPr id="1372" name="Google Shape;1372;p2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Kadang ada kasus dimana kita ingin berpindah dari satu Component ke Component yang lain di satu lokasi DOM. Misal ketika membuat Tab contohnya</a:t>
            </a:r>
            <a:endParaRPr/>
          </a:p>
          <a:p>
            <a:pPr indent="-342900" lvl="0" marL="457200" rtl="0" algn="l">
              <a:spcBef>
                <a:spcPts val="0"/>
              </a:spcBef>
              <a:spcAft>
                <a:spcPts val="0"/>
              </a:spcAft>
              <a:buSzPts val="1800"/>
              <a:buChar char="●"/>
            </a:pPr>
            <a:r>
              <a:rPr lang="id"/>
              <a:t>Artinya data di lokasi DOM tersebut bisa dinamis dan berganti-ganti Component</a:t>
            </a:r>
            <a:endParaRPr/>
          </a:p>
          <a:p>
            <a:pPr indent="-342900" lvl="0" marL="457200" rtl="0" algn="l">
              <a:spcBef>
                <a:spcPts val="0"/>
              </a:spcBef>
              <a:spcAft>
                <a:spcPts val="0"/>
              </a:spcAft>
              <a:buSzPts val="1800"/>
              <a:buChar char="●"/>
            </a:pPr>
            <a:r>
              <a:rPr lang="id"/>
              <a:t>Untuk melakukan hal itu, kita bisa memanfaatkan tag component dan attribute is untuk menentukan apakah Component tersebut harus muncul atau tidak</a:t>
            </a:r>
            <a:endParaRPr/>
          </a:p>
          <a:p>
            <a:pPr indent="-342900" lvl="0" marL="457200" rtl="0" algn="l">
              <a:spcBef>
                <a:spcPts val="0"/>
              </a:spcBef>
              <a:spcAft>
                <a:spcPts val="0"/>
              </a:spcAft>
              <a:buSzPts val="1800"/>
              <a:buChar char="●"/>
            </a:pPr>
            <a:r>
              <a:rPr lang="id" u="sng">
                <a:solidFill>
                  <a:schemeClr val="hlink"/>
                </a:solidFill>
                <a:hlinkClick r:id="rId3"/>
              </a:rPr>
              <a:t>https://vuejs.org/api/built-in-special-elements.html#component</a:t>
            </a:r>
            <a:r>
              <a:rPr lang="id"/>
              <a:t> </a:t>
            </a:r>
            <a:endParaRPr/>
          </a:p>
          <a:p>
            <a:pPr indent="-342900" lvl="0" marL="457200" rtl="0" algn="l">
              <a:spcBef>
                <a:spcPts val="0"/>
              </a:spcBef>
              <a:spcAft>
                <a:spcPts val="0"/>
              </a:spcAft>
              <a:buSzPts val="1800"/>
              <a:buChar char="●"/>
            </a:pPr>
            <a:r>
              <a:rPr lang="id" u="sng">
                <a:solidFill>
                  <a:schemeClr val="hlink"/>
                </a:solidFill>
                <a:hlinkClick r:id="rId4"/>
              </a:rPr>
              <a:t>https://vuejs.org/api/built-in-special-attributes.html#is</a:t>
            </a:r>
            <a:r>
              <a:rPr lang="id"/>
              <a:t> </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2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1378" name="Google Shape;1378;p2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Misal kita akan membuat halaman home.html yang berisikan menu dan isi Content akan berganti-ganti sesuai dengan menu yang dipilih</a:t>
            </a:r>
            <a:endParaRPr/>
          </a:p>
          <a:p>
            <a:pPr indent="-342900" lvl="0" marL="457200" rtl="0" algn="l">
              <a:spcBef>
                <a:spcPts val="0"/>
              </a:spcBef>
              <a:spcAft>
                <a:spcPts val="0"/>
              </a:spcAft>
              <a:buSzPts val="1800"/>
              <a:buChar char="●"/>
            </a:pPr>
            <a:r>
              <a:rPr lang="id"/>
              <a:t>Buatlah halaman home.html</a:t>
            </a:r>
            <a:endParaRPr/>
          </a:p>
          <a:p>
            <a:pPr indent="-342900" lvl="0" marL="457200" rtl="0" algn="l">
              <a:spcBef>
                <a:spcPts val="0"/>
              </a:spcBef>
              <a:spcAft>
                <a:spcPts val="0"/>
              </a:spcAft>
              <a:buSzPts val="1800"/>
              <a:buChar char="●"/>
            </a:pPr>
            <a:r>
              <a:rPr lang="id"/>
              <a:t>Registrasikan ke vite.config.js</a:t>
            </a:r>
            <a:endParaRPr/>
          </a:p>
          <a:p>
            <a:pPr indent="-342900" lvl="0" marL="457200" rtl="0" algn="l">
              <a:spcBef>
                <a:spcPts val="0"/>
              </a:spcBef>
              <a:spcAft>
                <a:spcPts val="0"/>
              </a:spcAft>
              <a:buSzPts val="1800"/>
              <a:buChar char="●"/>
            </a:pPr>
            <a:r>
              <a:rPr lang="id"/>
              <a:t>Buat src/home.js</a:t>
            </a:r>
            <a:endParaRPr/>
          </a:p>
          <a:p>
            <a:pPr indent="-342900" lvl="0" marL="457200" rtl="0" algn="l">
              <a:spcBef>
                <a:spcPts val="0"/>
              </a:spcBef>
              <a:spcAft>
                <a:spcPts val="0"/>
              </a:spcAft>
              <a:buSzPts val="1800"/>
              <a:buChar char="●"/>
            </a:pPr>
            <a:r>
              <a:rPr lang="id"/>
              <a:t>Buat src/components/HomeApp.vue</a:t>
            </a:r>
            <a:endParaRPr/>
          </a:p>
          <a:p>
            <a:pPr indent="-342900" lvl="0" marL="457200" rtl="0" algn="l">
              <a:spcBef>
                <a:spcPts val="0"/>
              </a:spcBef>
              <a:spcAft>
                <a:spcPts val="0"/>
              </a:spcAft>
              <a:buSzPts val="1800"/>
              <a:buChar char="●"/>
            </a:pPr>
            <a:r>
              <a:rPr lang="id"/>
              <a:t>Buat src/components/About.vue</a:t>
            </a:r>
            <a:endParaRPr/>
          </a:p>
          <a:p>
            <a:pPr indent="-342900" lvl="0" marL="457200" rtl="0" algn="l">
              <a:spcBef>
                <a:spcPts val="0"/>
              </a:spcBef>
              <a:spcAft>
                <a:spcPts val="0"/>
              </a:spcAft>
              <a:buSzPts val="1800"/>
              <a:buChar char="●"/>
            </a:pPr>
            <a:r>
              <a:rPr lang="id"/>
              <a:t>Buat src/components/Blog.vue</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src/components/HomeApp.vue</a:t>
            </a:r>
            <a:endParaRPr/>
          </a:p>
        </p:txBody>
      </p:sp>
      <p:pic>
        <p:nvPicPr>
          <p:cNvPr id="1384" name="Google Shape;1384;p239"/>
          <p:cNvPicPr preferRelativeResize="0"/>
          <p:nvPr/>
        </p:nvPicPr>
        <p:blipFill>
          <a:blip r:embed="rId3">
            <a:alphaModFix/>
          </a:blip>
          <a:stretch>
            <a:fillRect/>
          </a:stretch>
        </p:blipFill>
        <p:spPr>
          <a:xfrm>
            <a:off x="152400" y="1170125"/>
            <a:ext cx="4109804" cy="3820974"/>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240"/>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Provide dan Inject</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2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Props Problem</a:t>
            </a:r>
            <a:endParaRPr/>
          </a:p>
        </p:txBody>
      </p:sp>
      <p:sp>
        <p:nvSpPr>
          <p:cNvPr id="1395" name="Google Shape;1395;p2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Biasanya saat kita ingin mengirim kan data dari Parent ke Child dan ke Child nya lagi, maka kita harus menggunakan Props. Artinya tiap Child harus membuat Props yang sama agar bisa dikirim ulang oleh Child diatasnya</a:t>
            </a:r>
            <a:endParaRPr/>
          </a:p>
          <a:p>
            <a:pPr indent="-342900" lvl="0" marL="457200" rtl="0" algn="l">
              <a:spcBef>
                <a:spcPts val="0"/>
              </a:spcBef>
              <a:spcAft>
                <a:spcPts val="0"/>
              </a:spcAft>
              <a:buSzPts val="1800"/>
              <a:buChar char="●"/>
            </a:pPr>
            <a:r>
              <a:rPr lang="id"/>
              <a:t>Hal ini kadang bisa menjadi masalah karena terlalu banyak kode yang harus dibuat, dan pastinya rentan terjadi kesalahan dalam pembuatan kode nya</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2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Props Problem</a:t>
            </a:r>
            <a:endParaRPr/>
          </a:p>
        </p:txBody>
      </p:sp>
      <p:pic>
        <p:nvPicPr>
          <p:cNvPr id="1401" name="Google Shape;1401;p242"/>
          <p:cNvPicPr preferRelativeResize="0"/>
          <p:nvPr/>
        </p:nvPicPr>
        <p:blipFill>
          <a:blip r:embed="rId3">
            <a:alphaModFix/>
          </a:blip>
          <a:stretch>
            <a:fillRect/>
          </a:stretch>
        </p:blipFill>
        <p:spPr>
          <a:xfrm>
            <a:off x="152400" y="1170125"/>
            <a:ext cx="8839200" cy="3751521"/>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Provide dan Inject</a:t>
            </a:r>
            <a:endParaRPr/>
          </a:p>
        </p:txBody>
      </p:sp>
      <p:sp>
        <p:nvSpPr>
          <p:cNvPr id="1407" name="Google Shape;1407;p2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Masalah Props tersebut, bisa kita atasi dengan provide() dan inject()</a:t>
            </a:r>
            <a:endParaRPr/>
          </a:p>
          <a:p>
            <a:pPr indent="-342900" lvl="0" marL="457200" rtl="0" algn="l">
              <a:spcBef>
                <a:spcPts val="0"/>
              </a:spcBef>
              <a:spcAft>
                <a:spcPts val="0"/>
              </a:spcAft>
              <a:buSzPts val="1800"/>
              <a:buChar char="●"/>
            </a:pPr>
            <a:r>
              <a:rPr lang="id"/>
              <a:t>Parent Component bisa menyediakan data menggunakan provide(), dan semua Child Component, tidak peduli seberapa dalam pun, bisa mengambil datanya menggunakan inject()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6"/>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API Style</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2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Provide dan Inject</a:t>
            </a:r>
            <a:endParaRPr/>
          </a:p>
        </p:txBody>
      </p:sp>
      <p:pic>
        <p:nvPicPr>
          <p:cNvPr id="1413" name="Google Shape;1413;p244"/>
          <p:cNvPicPr preferRelativeResize="0"/>
          <p:nvPr/>
        </p:nvPicPr>
        <p:blipFill>
          <a:blip r:embed="rId3">
            <a:alphaModFix/>
          </a:blip>
          <a:stretch>
            <a:fillRect/>
          </a:stretch>
        </p:blipFill>
        <p:spPr>
          <a:xfrm>
            <a:off x="152400" y="1170125"/>
            <a:ext cx="8839200" cy="3751521"/>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2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Provide</a:t>
            </a:r>
            <a:endParaRPr/>
          </a:p>
        </p:txBody>
      </p:sp>
      <p:sp>
        <p:nvSpPr>
          <p:cNvPr id="1419" name="Google Shape;1419;p2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Untuk menyediakan data, kita bisa menggunakan function provide()</a:t>
            </a:r>
            <a:endParaRPr/>
          </a:p>
          <a:p>
            <a:pPr indent="-342900" lvl="0" marL="457200" rtl="0" algn="l">
              <a:spcBef>
                <a:spcPts val="0"/>
              </a:spcBef>
              <a:spcAft>
                <a:spcPts val="0"/>
              </a:spcAft>
              <a:buSzPts val="1800"/>
              <a:buChar char="●"/>
            </a:pPr>
            <a:r>
              <a:rPr lang="id" u="sng">
                <a:solidFill>
                  <a:schemeClr val="hlink"/>
                </a:solidFill>
                <a:hlinkClick r:id="rId3"/>
              </a:rPr>
              <a:t>https://vuejs.org/api/composition-api-dependency-injection.html#provide</a:t>
            </a:r>
            <a:endParaRPr/>
          </a:p>
          <a:p>
            <a:pPr indent="-342900" lvl="0" marL="457200" rtl="0" algn="l">
              <a:spcBef>
                <a:spcPts val="0"/>
              </a:spcBef>
              <a:spcAft>
                <a:spcPts val="0"/>
              </a:spcAft>
              <a:buSzPts val="1800"/>
              <a:buChar char="●"/>
            </a:pPr>
            <a:r>
              <a:rPr lang="id"/>
              <a:t>Provide memiliki 2 parameter, key dan juga value nya</a:t>
            </a:r>
            <a:endParaRPr/>
          </a:p>
          <a:p>
            <a:pPr indent="-342900" lvl="0" marL="457200" rtl="0" algn="l">
              <a:spcBef>
                <a:spcPts val="0"/>
              </a:spcBef>
              <a:spcAft>
                <a:spcPts val="0"/>
              </a:spcAft>
              <a:buSzPts val="1800"/>
              <a:buChar char="●"/>
            </a:pPr>
            <a:r>
              <a:rPr lang="id"/>
              <a:t>Kita bisa mengisi value dengan tipe apapun, misal data </a:t>
            </a:r>
            <a:r>
              <a:rPr lang="id"/>
              <a:t>primitive</a:t>
            </a:r>
            <a:r>
              <a:rPr lang="id"/>
              <a:t>, object, sampai ke State</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2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Inject</a:t>
            </a:r>
            <a:endParaRPr/>
          </a:p>
        </p:txBody>
      </p:sp>
      <p:sp>
        <p:nvSpPr>
          <p:cNvPr id="1425" name="Google Shape;1425;p2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Untuk mengambil data yang disimpan di provide(), kita bisa menggunakan inject()</a:t>
            </a:r>
            <a:endParaRPr/>
          </a:p>
          <a:p>
            <a:pPr indent="-342900" lvl="0" marL="457200" rtl="0" algn="l">
              <a:spcBef>
                <a:spcPts val="0"/>
              </a:spcBef>
              <a:spcAft>
                <a:spcPts val="0"/>
              </a:spcAft>
              <a:buSzPts val="1800"/>
              <a:buChar char="●"/>
            </a:pPr>
            <a:r>
              <a:rPr lang="id" u="sng">
                <a:solidFill>
                  <a:schemeClr val="hlink"/>
                </a:solidFill>
                <a:hlinkClick r:id="rId3"/>
              </a:rPr>
              <a:t>https://vuejs.org/api/composition-api-dependency-injection.html#inject</a:t>
            </a:r>
            <a:endParaRPr/>
          </a:p>
          <a:p>
            <a:pPr indent="-342900" lvl="0" marL="457200" rtl="0" algn="l">
              <a:spcBef>
                <a:spcPts val="0"/>
              </a:spcBef>
              <a:spcAft>
                <a:spcPts val="0"/>
              </a:spcAft>
              <a:buSzPts val="1800"/>
              <a:buChar char="●"/>
            </a:pPr>
            <a:r>
              <a:rPr lang="id"/>
              <a:t>Inject memiliki 2 parameter, key dan default value</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2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1431" name="Google Shape;1431;p2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Sekarang kita akan coba membuat halaman profile dan component ProfileApp</a:t>
            </a:r>
            <a:endParaRPr/>
          </a:p>
          <a:p>
            <a:pPr indent="-342900" lvl="0" marL="457200" rtl="0" algn="l">
              <a:spcBef>
                <a:spcPts val="0"/>
              </a:spcBef>
              <a:spcAft>
                <a:spcPts val="0"/>
              </a:spcAft>
              <a:buSzPts val="1800"/>
              <a:buChar char="●"/>
            </a:pPr>
            <a:r>
              <a:rPr lang="id"/>
              <a:t>Di ProfileApp, kita akan provide() data profile, dan di Child component nya, kita akan inject() data profile nya</a:t>
            </a:r>
            <a:endParaRPr/>
          </a:p>
          <a:p>
            <a:pPr indent="-342900" lvl="0" marL="457200" rtl="0" algn="l">
              <a:spcBef>
                <a:spcPts val="0"/>
              </a:spcBef>
              <a:spcAft>
                <a:spcPts val="0"/>
              </a:spcAft>
              <a:buSzPts val="1800"/>
              <a:buChar char="●"/>
            </a:pPr>
            <a:r>
              <a:rPr lang="id"/>
              <a:t>Buatlah halaman profile.html</a:t>
            </a:r>
            <a:endParaRPr/>
          </a:p>
          <a:p>
            <a:pPr indent="-342900" lvl="0" marL="457200" rtl="0" algn="l">
              <a:spcBef>
                <a:spcPts val="0"/>
              </a:spcBef>
              <a:spcAft>
                <a:spcPts val="0"/>
              </a:spcAft>
              <a:buSzPts val="1800"/>
              <a:buChar char="●"/>
            </a:pPr>
            <a:r>
              <a:rPr lang="id"/>
              <a:t>Registrasikan ke vite.config.js</a:t>
            </a:r>
            <a:endParaRPr/>
          </a:p>
          <a:p>
            <a:pPr indent="-342900" lvl="0" marL="457200" rtl="0" algn="l">
              <a:spcBef>
                <a:spcPts val="0"/>
              </a:spcBef>
              <a:spcAft>
                <a:spcPts val="0"/>
              </a:spcAft>
              <a:buSzPts val="1800"/>
              <a:buChar char="●"/>
            </a:pPr>
            <a:r>
              <a:rPr lang="id"/>
              <a:t>Buat src/profile.js</a:t>
            </a:r>
            <a:endParaRPr/>
          </a:p>
          <a:p>
            <a:pPr indent="-342900" lvl="0" marL="457200" rtl="0" algn="l">
              <a:spcBef>
                <a:spcPts val="0"/>
              </a:spcBef>
              <a:spcAft>
                <a:spcPts val="0"/>
              </a:spcAft>
              <a:buSzPts val="1800"/>
              <a:buChar char="●"/>
            </a:pPr>
            <a:r>
              <a:rPr lang="id"/>
              <a:t>Buat src/components/ProfileApp.vue</a:t>
            </a:r>
            <a:endParaRPr/>
          </a:p>
          <a:p>
            <a:pPr indent="-342900" lvl="0" marL="457200" rtl="0" algn="l">
              <a:spcBef>
                <a:spcPts val="0"/>
              </a:spcBef>
              <a:spcAft>
                <a:spcPts val="0"/>
              </a:spcAft>
              <a:buSzPts val="1800"/>
              <a:buChar char="●"/>
            </a:pPr>
            <a:r>
              <a:rPr lang="id"/>
              <a:t>Buat src/components/Profile.vue</a:t>
            </a:r>
            <a:endParaRPr/>
          </a:p>
          <a:p>
            <a:pPr indent="-342900" lvl="0" marL="457200" rtl="0" algn="l">
              <a:spcBef>
                <a:spcPts val="0"/>
              </a:spcBef>
              <a:spcAft>
                <a:spcPts val="0"/>
              </a:spcAft>
              <a:buSzPts val="1800"/>
              <a:buChar char="●"/>
            </a:pPr>
            <a:r>
              <a:rPr lang="id"/>
              <a:t>Buat src/components/ProfileAddress.vue</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2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src/components/Profile.vue</a:t>
            </a:r>
            <a:endParaRPr/>
          </a:p>
        </p:txBody>
      </p:sp>
      <p:pic>
        <p:nvPicPr>
          <p:cNvPr id="1437" name="Google Shape;1437;p248"/>
          <p:cNvPicPr preferRelativeResize="0"/>
          <p:nvPr/>
        </p:nvPicPr>
        <p:blipFill>
          <a:blip r:embed="rId3">
            <a:alphaModFix/>
          </a:blip>
          <a:stretch>
            <a:fillRect/>
          </a:stretch>
        </p:blipFill>
        <p:spPr>
          <a:xfrm>
            <a:off x="152400" y="1170125"/>
            <a:ext cx="4638675" cy="3533775"/>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src/components/ProfileAddress.vue</a:t>
            </a:r>
            <a:endParaRPr/>
          </a:p>
        </p:txBody>
      </p:sp>
      <p:pic>
        <p:nvPicPr>
          <p:cNvPr id="1443" name="Google Shape;1443;p249"/>
          <p:cNvPicPr preferRelativeResize="0"/>
          <p:nvPr/>
        </p:nvPicPr>
        <p:blipFill>
          <a:blip r:embed="rId3">
            <a:alphaModFix/>
          </a:blip>
          <a:stretch>
            <a:fillRect/>
          </a:stretch>
        </p:blipFill>
        <p:spPr>
          <a:xfrm>
            <a:off x="152400" y="1170125"/>
            <a:ext cx="5039883" cy="3820975"/>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2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src/components/ProfileApp.vue</a:t>
            </a:r>
            <a:endParaRPr/>
          </a:p>
        </p:txBody>
      </p:sp>
      <p:pic>
        <p:nvPicPr>
          <p:cNvPr id="1449" name="Google Shape;1449;p250"/>
          <p:cNvPicPr preferRelativeResize="0"/>
          <p:nvPr/>
        </p:nvPicPr>
        <p:blipFill>
          <a:blip r:embed="rId3">
            <a:alphaModFix/>
          </a:blip>
          <a:stretch>
            <a:fillRect/>
          </a:stretch>
        </p:blipFill>
        <p:spPr>
          <a:xfrm>
            <a:off x="152400" y="1170125"/>
            <a:ext cx="5130013" cy="3820975"/>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2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Peringatan</a:t>
            </a:r>
            <a:endParaRPr/>
          </a:p>
        </p:txBody>
      </p:sp>
      <p:sp>
        <p:nvSpPr>
          <p:cNvPr id="1455" name="Google Shape;1455;p2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Provide dan Inject itu hampir mirip seperti Global Variable di Parent dan Child Component, karena semua Child Component bisa mengakses data yang sama</a:t>
            </a:r>
            <a:endParaRPr/>
          </a:p>
          <a:p>
            <a:pPr indent="-342900" lvl="0" marL="457200" rtl="0" algn="l">
              <a:spcBef>
                <a:spcPts val="0"/>
              </a:spcBef>
              <a:spcAft>
                <a:spcPts val="0"/>
              </a:spcAft>
              <a:buSzPts val="1800"/>
              <a:buChar char="●"/>
            </a:pPr>
            <a:r>
              <a:rPr lang="id"/>
              <a:t>Berbeda dengan State yang saling terisolasi antar Component, Provide dan Inject akan mendapat data yang sama di semua Child Component</a:t>
            </a:r>
            <a:endParaRPr/>
          </a:p>
          <a:p>
            <a:pPr indent="-342900" lvl="0" marL="457200" rtl="0" algn="l">
              <a:spcBef>
                <a:spcPts val="0"/>
              </a:spcBef>
              <a:spcAft>
                <a:spcPts val="0"/>
              </a:spcAft>
              <a:buSzPts val="1800"/>
              <a:buChar char="●"/>
            </a:pPr>
            <a:r>
              <a:rPr lang="id"/>
              <a:t>Oleh karena itu, harap diperhatikan ketika menggunakan Provide dan Inject</a:t>
            </a:r>
            <a:endParaRPr/>
          </a:p>
          <a:p>
            <a:pPr indent="-342900" lvl="0" marL="457200" rtl="0" algn="l">
              <a:spcBef>
                <a:spcPts val="0"/>
              </a:spcBef>
              <a:spcAft>
                <a:spcPts val="0"/>
              </a:spcAft>
              <a:buSzPts val="1800"/>
              <a:buChar char="●"/>
            </a:pPr>
            <a:r>
              <a:rPr lang="id"/>
              <a:t>Sebisa mungkin gunakan ini jika memang sudah sulit menggunakan Props</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252"/>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Component Instance</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2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Component Instance</a:t>
            </a:r>
            <a:endParaRPr/>
          </a:p>
        </p:txBody>
      </p:sp>
      <p:sp>
        <p:nvSpPr>
          <p:cNvPr id="1466" name="Google Shape;1466;p2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Sebelumnya, saat ingin mendapatkan data di Component, kita akan menggunakan function-function di Vue, seperti useSlots(), useAttrs(), dan lain-lain</a:t>
            </a:r>
            <a:endParaRPr/>
          </a:p>
          <a:p>
            <a:pPr indent="-342900" lvl="0" marL="457200" rtl="0" algn="l">
              <a:spcBef>
                <a:spcPts val="0"/>
              </a:spcBef>
              <a:spcAft>
                <a:spcPts val="0"/>
              </a:spcAft>
              <a:buSzPts val="1800"/>
              <a:buChar char="●"/>
            </a:pPr>
            <a:r>
              <a:rPr lang="id"/>
              <a:t>Sebenarnya semua hal itu sudah dibuatkan dalam properties di dalam Component nya secara otomatis, kita tinggal mengaksesnya saja menggunakan nama properties nya</a:t>
            </a:r>
            <a:endParaRPr/>
          </a:p>
          <a:p>
            <a:pPr indent="-342900" lvl="0" marL="457200" rtl="0" algn="l">
              <a:spcBef>
                <a:spcPts val="0"/>
              </a:spcBef>
              <a:spcAft>
                <a:spcPts val="0"/>
              </a:spcAft>
              <a:buSzPts val="1800"/>
              <a:buChar char="●"/>
            </a:pPr>
            <a:r>
              <a:rPr lang="id"/>
              <a:t>Kita bisa lihat semua daftar properties yang tersedia di Component </a:t>
            </a:r>
            <a:endParaRPr/>
          </a:p>
          <a:p>
            <a:pPr indent="-342900" lvl="0" marL="457200" rtl="0" algn="l">
              <a:spcBef>
                <a:spcPts val="0"/>
              </a:spcBef>
              <a:spcAft>
                <a:spcPts val="0"/>
              </a:spcAft>
              <a:buSzPts val="1800"/>
              <a:buChar char="●"/>
            </a:pPr>
            <a:r>
              <a:rPr lang="id" u="sng">
                <a:solidFill>
                  <a:schemeClr val="hlink"/>
                </a:solidFill>
                <a:hlinkClick r:id="rId3"/>
              </a:rPr>
              <a:t>https://vuejs.org/api/component-instance.html</a:t>
            </a:r>
            <a:r>
              <a:rPr lang="id"/>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API Style</a:t>
            </a:r>
            <a:endParaRPr/>
          </a:p>
        </p:txBody>
      </p:sp>
      <p:sp>
        <p:nvSpPr>
          <p:cNvPr id="239" name="Google Shape;239;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ini, Vue menyediakan 2 API Style untuk membuat aplikasi, yaitu Options API dan Composition API</a:t>
            </a:r>
            <a:endParaRPr/>
          </a:p>
          <a:p>
            <a:pPr indent="-342900" lvl="0" marL="457200" rtl="0" algn="l">
              <a:spcBef>
                <a:spcPts val="0"/>
              </a:spcBef>
              <a:spcAft>
                <a:spcPts val="0"/>
              </a:spcAft>
              <a:buSzPts val="1800"/>
              <a:buChar char="●"/>
            </a:pPr>
            <a:r>
              <a:rPr lang="id"/>
              <a:t>Saat versi Vue 2, API Style yang digunakan adalah Options API</a:t>
            </a:r>
            <a:endParaRPr/>
          </a:p>
          <a:p>
            <a:pPr indent="-342900" lvl="0" marL="457200" rtl="0" algn="l">
              <a:spcBef>
                <a:spcPts val="0"/>
              </a:spcBef>
              <a:spcAft>
                <a:spcPts val="0"/>
              </a:spcAft>
              <a:buSzPts val="1800"/>
              <a:buChar char="●"/>
            </a:pPr>
            <a:r>
              <a:rPr lang="id"/>
              <a:t>Saat ini di versi Vue 3, API Style yang baru ada Composition API</a:t>
            </a:r>
            <a:endParaRPr/>
          </a:p>
          <a:p>
            <a:pPr indent="-342900" lvl="0" marL="457200" rtl="0" algn="l">
              <a:spcBef>
                <a:spcPts val="0"/>
              </a:spcBef>
              <a:spcAft>
                <a:spcPts val="0"/>
              </a:spcAft>
              <a:buSzPts val="1800"/>
              <a:buChar char="●"/>
            </a:pPr>
            <a:r>
              <a:rPr lang="id"/>
              <a:t>Tapi Options API juga tetap bisa digunakan di Vue 3</a:t>
            </a:r>
            <a:endParaRPr/>
          </a:p>
          <a:p>
            <a:pPr indent="-342900" lvl="0" marL="457200" rtl="0" algn="l">
              <a:spcBef>
                <a:spcPts val="0"/>
              </a:spcBef>
              <a:spcAft>
                <a:spcPts val="0"/>
              </a:spcAft>
              <a:buSzPts val="1800"/>
              <a:buChar char="●"/>
            </a:pPr>
            <a:r>
              <a:rPr lang="id"/>
              <a:t>Namun, di materi ini, kita hanya akan menggunakan Composition API</a:t>
            </a:r>
            <a:endParaRPr/>
          </a:p>
          <a:p>
            <a:pPr indent="-342900" lvl="0" marL="457200" rtl="0" algn="l">
              <a:spcBef>
                <a:spcPts val="0"/>
              </a:spcBef>
              <a:spcAft>
                <a:spcPts val="0"/>
              </a:spcAft>
              <a:buSzPts val="1800"/>
              <a:buChar char="●"/>
            </a:pPr>
            <a:r>
              <a:rPr lang="id"/>
              <a:t>Tapi sebelumnya, kita akan lihat sekilas melihat perbedaan antara Options API dan Composition API</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2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src/components/Container.vue</a:t>
            </a:r>
            <a:endParaRPr/>
          </a:p>
        </p:txBody>
      </p:sp>
      <p:pic>
        <p:nvPicPr>
          <p:cNvPr id="1472" name="Google Shape;1472;p254"/>
          <p:cNvPicPr preferRelativeResize="0"/>
          <p:nvPr/>
        </p:nvPicPr>
        <p:blipFill>
          <a:blip r:embed="rId3">
            <a:alphaModFix/>
          </a:blip>
          <a:stretch>
            <a:fillRect/>
          </a:stretch>
        </p:blipFill>
        <p:spPr>
          <a:xfrm>
            <a:off x="152400" y="1170125"/>
            <a:ext cx="4106022" cy="3820975"/>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2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src/components/CounterStateless.vue</a:t>
            </a:r>
            <a:endParaRPr/>
          </a:p>
        </p:txBody>
      </p:sp>
      <p:pic>
        <p:nvPicPr>
          <p:cNvPr id="1478" name="Google Shape;1478;p255"/>
          <p:cNvPicPr preferRelativeResize="0"/>
          <p:nvPr/>
        </p:nvPicPr>
        <p:blipFill>
          <a:blip r:embed="rId3">
            <a:alphaModFix/>
          </a:blip>
          <a:stretch>
            <a:fillRect/>
          </a:stretch>
        </p:blipFill>
        <p:spPr>
          <a:xfrm>
            <a:off x="152400" y="1170125"/>
            <a:ext cx="7858125" cy="3714750"/>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256"/>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Referensi Lengkap</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2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Referensi Lengkap</a:t>
            </a:r>
            <a:endParaRPr/>
          </a:p>
        </p:txBody>
      </p:sp>
      <p:sp>
        <p:nvSpPr>
          <p:cNvPr id="1489" name="Google Shape;1489;p2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u="sng">
                <a:solidFill>
                  <a:schemeClr val="hlink"/>
                </a:solidFill>
                <a:hlinkClick r:id="rId3"/>
              </a:rPr>
              <a:t>https://vuejs.org/api/</a:t>
            </a:r>
            <a:r>
              <a:rPr lang="id"/>
              <a:t> </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258"/>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2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
        <p:nvSpPr>
          <p:cNvPr id="1500" name="Google Shape;1500;p2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VueJS Routing</a:t>
            </a:r>
            <a:endParaRPr/>
          </a:p>
          <a:p>
            <a:pPr indent="-342900" lvl="0" marL="457200" rtl="0" algn="l">
              <a:spcBef>
                <a:spcPts val="0"/>
              </a:spcBef>
              <a:spcAft>
                <a:spcPts val="0"/>
              </a:spcAft>
              <a:buSzPts val="1800"/>
              <a:buChar char="●"/>
            </a:pPr>
            <a:r>
              <a:rPr lang="id"/>
              <a:t>VueJS Pinia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Options API</a:t>
            </a:r>
            <a:endParaRPr/>
          </a:p>
        </p:txBody>
      </p:sp>
      <p:sp>
        <p:nvSpPr>
          <p:cNvPr id="245" name="Google Shape;245;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Dengan Options API, kita akan membuat Logic Component menggunakan Object Options, yang berisikan data, method dan mounted</a:t>
            </a:r>
            <a:endParaRPr/>
          </a:p>
          <a:p>
            <a:pPr indent="-342900" lvl="0" marL="457200" rtl="0" algn="l">
              <a:spcBef>
                <a:spcPts val="0"/>
              </a:spcBef>
              <a:spcAft>
                <a:spcPts val="0"/>
              </a:spcAft>
              <a:buSzPts val="1800"/>
              <a:buChar char="●"/>
            </a:pPr>
            <a:r>
              <a:rPr lang="id"/>
              <a:t>Properties yang didefinisikan di Options di ekspos ke instance dari Component nya</a:t>
            </a:r>
            <a:endParaRPr/>
          </a:p>
          <a:p>
            <a:pPr indent="-342900" lvl="0" marL="457200" rtl="0" algn="l">
              <a:spcBef>
                <a:spcPts val="0"/>
              </a:spcBef>
              <a:spcAft>
                <a:spcPts val="0"/>
              </a:spcAft>
              <a:buSzPts val="1800"/>
              <a:buChar char="●"/>
            </a:pPr>
            <a:r>
              <a:rPr lang="id"/>
              <a:t>Options API sebenarnya lebih rapi terlihatnya, karena dibungkus dalam Object</a:t>
            </a:r>
            <a:endParaRPr/>
          </a:p>
          <a:p>
            <a:pPr indent="-342900" lvl="0" marL="457200" rtl="0" algn="l">
              <a:spcBef>
                <a:spcPts val="0"/>
              </a:spcBef>
              <a:spcAft>
                <a:spcPts val="0"/>
              </a:spcAft>
              <a:buSzPts val="1800"/>
              <a:buChar char="●"/>
            </a:pPr>
            <a:r>
              <a:rPr lang="id"/>
              <a:t>Namun pada kasus yang kompleks, Options API akan lebih sulit digunakan</a:t>
            </a:r>
            <a:endParaRPr/>
          </a:p>
          <a:p>
            <a:pPr indent="-342900" lvl="0" marL="457200" rtl="0" algn="l">
              <a:spcBef>
                <a:spcPts val="0"/>
              </a:spcBef>
              <a:spcAft>
                <a:spcPts val="0"/>
              </a:spcAft>
              <a:buSzPts val="1800"/>
              <a:buChar char="●"/>
            </a:pPr>
            <a:r>
              <a:rPr lang="id"/>
              <a:t>Cocok untuk pemula dan skala project yang kecil</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Contoh Options API</a:t>
            </a:r>
            <a:endParaRPr/>
          </a:p>
        </p:txBody>
      </p:sp>
      <p:pic>
        <p:nvPicPr>
          <p:cNvPr id="251" name="Google Shape;251;p49"/>
          <p:cNvPicPr preferRelativeResize="0"/>
          <p:nvPr/>
        </p:nvPicPr>
        <p:blipFill>
          <a:blip r:embed="rId3">
            <a:alphaModFix/>
          </a:blip>
          <a:stretch>
            <a:fillRect/>
          </a:stretch>
        </p:blipFill>
        <p:spPr>
          <a:xfrm>
            <a:off x="152400" y="1170125"/>
            <a:ext cx="4419599" cy="2824676"/>
          </a:xfrm>
          <a:prstGeom prst="rect">
            <a:avLst/>
          </a:prstGeom>
          <a:noFill/>
          <a:ln>
            <a:noFill/>
          </a:ln>
        </p:spPr>
      </p:pic>
      <p:pic>
        <p:nvPicPr>
          <p:cNvPr id="252" name="Google Shape;252;p49"/>
          <p:cNvPicPr preferRelativeResize="0"/>
          <p:nvPr/>
        </p:nvPicPr>
        <p:blipFill>
          <a:blip r:embed="rId4">
            <a:alphaModFix/>
          </a:blip>
          <a:stretch>
            <a:fillRect/>
          </a:stretch>
        </p:blipFill>
        <p:spPr>
          <a:xfrm>
            <a:off x="4724399" y="1170125"/>
            <a:ext cx="4267201" cy="208174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Composition API</a:t>
            </a:r>
            <a:endParaRPr/>
          </a:p>
        </p:txBody>
      </p:sp>
      <p:sp>
        <p:nvSpPr>
          <p:cNvPr id="258" name="Google Shape;258;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Dengan Composition API, kita membuat Logic Component menggunakan import function</a:t>
            </a:r>
            <a:endParaRPr/>
          </a:p>
          <a:p>
            <a:pPr indent="-342900" lvl="0" marL="457200" rtl="0" algn="l">
              <a:spcBef>
                <a:spcPts val="0"/>
              </a:spcBef>
              <a:spcAft>
                <a:spcPts val="0"/>
              </a:spcAft>
              <a:buSzPts val="1800"/>
              <a:buChar char="●"/>
            </a:pPr>
            <a:r>
              <a:rPr lang="id"/>
              <a:t>Biasanya saat membuat script, Composition akan menggunakan &lt;script setup&gt;, attribute setup digunakan sebagai penanda untuk Vue melakukan proses transformasi sehingga membolehkan kita menggunakan Composition API</a:t>
            </a:r>
            <a:endParaRPr/>
          </a:p>
          <a:p>
            <a:pPr indent="-342900" lvl="0" marL="457200" rtl="0" algn="l">
              <a:spcBef>
                <a:spcPts val="0"/>
              </a:spcBef>
              <a:spcAft>
                <a:spcPts val="0"/>
              </a:spcAft>
              <a:buSzPts val="1800"/>
              <a:buChar char="●"/>
            </a:pPr>
            <a:r>
              <a:rPr lang="id"/>
              <a:t>Composition API kadang lebih sulit dimengerti oleh pemula</a:t>
            </a:r>
            <a:endParaRPr/>
          </a:p>
          <a:p>
            <a:pPr indent="-342900" lvl="0" marL="457200" rtl="0" algn="l">
              <a:spcBef>
                <a:spcPts val="0"/>
              </a:spcBef>
              <a:spcAft>
                <a:spcPts val="0"/>
              </a:spcAft>
              <a:buSzPts val="1800"/>
              <a:buChar char="●"/>
            </a:pPr>
            <a:r>
              <a:rPr lang="id"/>
              <a:t>Tapi Composition API sangat flexible dan juga cocok digunakan pada skala project yang besar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Contoh Composition API</a:t>
            </a:r>
            <a:endParaRPr/>
          </a:p>
        </p:txBody>
      </p:sp>
      <p:pic>
        <p:nvPicPr>
          <p:cNvPr id="264" name="Google Shape;264;p51"/>
          <p:cNvPicPr preferRelativeResize="0"/>
          <p:nvPr/>
        </p:nvPicPr>
        <p:blipFill>
          <a:blip r:embed="rId3">
            <a:alphaModFix/>
          </a:blip>
          <a:stretch>
            <a:fillRect/>
          </a:stretch>
        </p:blipFill>
        <p:spPr>
          <a:xfrm>
            <a:off x="152400" y="1170125"/>
            <a:ext cx="5879764" cy="38209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52"/>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Template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Template</a:t>
            </a:r>
            <a:endParaRPr/>
          </a:p>
        </p:txBody>
      </p:sp>
      <p:sp>
        <p:nvSpPr>
          <p:cNvPr id="275" name="Google Shape;275;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Seperti yang sudah kita praktekan sebelumnya membuat halaman Hello Vue</a:t>
            </a:r>
            <a:endParaRPr/>
          </a:p>
          <a:p>
            <a:pPr indent="-342900" lvl="0" marL="457200" rtl="0" algn="l">
              <a:spcBef>
                <a:spcPts val="0"/>
              </a:spcBef>
              <a:spcAft>
                <a:spcPts val="0"/>
              </a:spcAft>
              <a:buSzPts val="1800"/>
              <a:buChar char="●"/>
            </a:pPr>
            <a:r>
              <a:rPr lang="id"/>
              <a:t>Di dalam Component terdapat bagian Template</a:t>
            </a:r>
            <a:endParaRPr/>
          </a:p>
          <a:p>
            <a:pPr indent="-342900" lvl="0" marL="457200" rtl="0" algn="l">
              <a:spcBef>
                <a:spcPts val="0"/>
              </a:spcBef>
              <a:spcAft>
                <a:spcPts val="0"/>
              </a:spcAft>
              <a:buSzPts val="1800"/>
              <a:buChar char="●"/>
            </a:pPr>
            <a:r>
              <a:rPr lang="id"/>
              <a:t>Template ini berisikan kode HTML, namun sebenarnya kode HTML ini tidak langsung ditampilkan, melainkan Vue akan melakukan kompilasi menjadi kode JavaScript, baru nanti ditampilkan dalam halaman DOM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Eko Kurniawan Khannedy</a:t>
            </a:r>
            <a:endParaRPr/>
          </a:p>
        </p:txBody>
      </p:sp>
      <p:sp>
        <p:nvSpPr>
          <p:cNvPr id="123" name="Google Shape;123;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Telegram : </a:t>
            </a:r>
            <a:r>
              <a:rPr lang="id" u="sng">
                <a:solidFill>
                  <a:schemeClr val="hlink"/>
                </a:solidFill>
                <a:hlinkClick r:id="rId3"/>
              </a:rPr>
              <a:t>@khannedy</a:t>
            </a:r>
            <a:endParaRPr/>
          </a:p>
          <a:p>
            <a:pPr indent="-342900" lvl="0" marL="457200" rtl="0" algn="l">
              <a:spcBef>
                <a:spcPts val="0"/>
              </a:spcBef>
              <a:spcAft>
                <a:spcPts val="0"/>
              </a:spcAft>
              <a:buSzPts val="1800"/>
              <a:buChar char="●"/>
            </a:pPr>
            <a:r>
              <a:rPr lang="id"/>
              <a:t>Linkedin : </a:t>
            </a:r>
            <a:r>
              <a:rPr lang="id" u="sng">
                <a:solidFill>
                  <a:schemeClr val="hlink"/>
                </a:solidFill>
                <a:hlinkClick r:id="rId4"/>
              </a:rPr>
              <a:t>https://www.linkedin.com/company/programmer-zaman-now/</a:t>
            </a:r>
            <a:r>
              <a:rPr lang="id"/>
              <a:t> </a:t>
            </a:r>
            <a:endParaRPr/>
          </a:p>
          <a:p>
            <a:pPr indent="-342900" lvl="0" marL="457200" rtl="0" algn="l">
              <a:spcBef>
                <a:spcPts val="0"/>
              </a:spcBef>
              <a:spcAft>
                <a:spcPts val="0"/>
              </a:spcAft>
              <a:buSzPts val="1800"/>
              <a:buChar char="●"/>
            </a:pPr>
            <a:r>
              <a:rPr lang="id"/>
              <a:t>Facebook : </a:t>
            </a:r>
            <a:r>
              <a:rPr lang="id" u="sng">
                <a:solidFill>
                  <a:schemeClr val="hlink"/>
                </a:solidFill>
                <a:hlinkClick r:id="rId5"/>
              </a:rPr>
              <a:t>fb.com/ProgrammerZamanNow</a:t>
            </a:r>
            <a:endParaRPr/>
          </a:p>
          <a:p>
            <a:pPr indent="-342900" lvl="0" marL="457200" rtl="0" algn="l">
              <a:spcBef>
                <a:spcPts val="0"/>
              </a:spcBef>
              <a:spcAft>
                <a:spcPts val="0"/>
              </a:spcAft>
              <a:buSzPts val="1800"/>
              <a:buChar char="●"/>
            </a:pPr>
            <a:r>
              <a:rPr lang="id"/>
              <a:t>Instagram : </a:t>
            </a:r>
            <a:r>
              <a:rPr lang="id" u="sng">
                <a:solidFill>
                  <a:schemeClr val="hlink"/>
                </a:solidFill>
                <a:hlinkClick r:id="rId6"/>
              </a:rPr>
              <a:t>instagram.com/programmerzamannow</a:t>
            </a:r>
            <a:endParaRPr/>
          </a:p>
          <a:p>
            <a:pPr indent="-342900" lvl="0" marL="457200" rtl="0" algn="l">
              <a:spcBef>
                <a:spcPts val="0"/>
              </a:spcBef>
              <a:spcAft>
                <a:spcPts val="0"/>
              </a:spcAft>
              <a:buSzPts val="1800"/>
              <a:buChar char="●"/>
            </a:pPr>
            <a:r>
              <a:rPr lang="id"/>
              <a:t>Youtube : </a:t>
            </a:r>
            <a:r>
              <a:rPr lang="id" u="sng">
                <a:solidFill>
                  <a:schemeClr val="hlink"/>
                </a:solidFill>
                <a:hlinkClick r:id="rId7"/>
              </a:rPr>
              <a:t>youtube.com/c/ProgrammerZamanNow</a:t>
            </a:r>
            <a:endParaRPr/>
          </a:p>
          <a:p>
            <a:pPr indent="-342900" lvl="0" marL="457200" rtl="0" algn="l">
              <a:spcBef>
                <a:spcPts val="0"/>
              </a:spcBef>
              <a:spcAft>
                <a:spcPts val="0"/>
              </a:spcAft>
              <a:buSzPts val="1800"/>
              <a:buChar char="●"/>
            </a:pPr>
            <a:r>
              <a:rPr lang="id"/>
              <a:t>Telegram Channel : </a:t>
            </a:r>
            <a:r>
              <a:rPr lang="id" u="sng">
                <a:solidFill>
                  <a:schemeClr val="hlink"/>
                </a:solidFill>
                <a:hlinkClick r:id="rId8"/>
              </a:rPr>
              <a:t>t.me/ProgrammerZamanNow</a:t>
            </a:r>
            <a:endParaRPr/>
          </a:p>
          <a:p>
            <a:pPr indent="-342900" lvl="0" marL="457200" rtl="0" algn="l">
              <a:spcBef>
                <a:spcPts val="0"/>
              </a:spcBef>
              <a:spcAft>
                <a:spcPts val="0"/>
              </a:spcAft>
              <a:buSzPts val="1800"/>
              <a:buChar char="●"/>
            </a:pPr>
            <a:r>
              <a:rPr lang="id"/>
              <a:t>Tiktok : </a:t>
            </a:r>
            <a:r>
              <a:rPr lang="id" u="sng">
                <a:solidFill>
                  <a:schemeClr val="hlink"/>
                </a:solidFill>
                <a:hlinkClick r:id="rId9"/>
              </a:rPr>
              <a:t>https://tiktok.com/@programmerzamannow</a:t>
            </a:r>
            <a:r>
              <a:rPr lang="id"/>
              <a:t> </a:t>
            </a:r>
            <a:endParaRPr/>
          </a:p>
          <a:p>
            <a:pPr indent="-342900" lvl="0" marL="457200" rtl="0" algn="l">
              <a:spcBef>
                <a:spcPts val="0"/>
              </a:spcBef>
              <a:spcAft>
                <a:spcPts val="0"/>
              </a:spcAft>
              <a:buSzPts val="18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Text Interpolation</a:t>
            </a:r>
            <a:endParaRPr/>
          </a:p>
        </p:txBody>
      </p:sp>
      <p:sp>
        <p:nvSpPr>
          <p:cNvPr id="281" name="Google Shape;281;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Salah satu hal yang biasa dilakukan di Template biasanya adalah mengambil data Text untuk ditampilkan</a:t>
            </a:r>
            <a:endParaRPr/>
          </a:p>
          <a:p>
            <a:pPr indent="-342900" lvl="0" marL="457200" rtl="0" algn="l">
              <a:spcBef>
                <a:spcPts val="0"/>
              </a:spcBef>
              <a:spcAft>
                <a:spcPts val="0"/>
              </a:spcAft>
              <a:buSzPts val="1800"/>
              <a:buChar char="●"/>
            </a:pPr>
            <a:r>
              <a:rPr lang="id"/>
              <a:t>Vue menggunakan syntax kurung kurawal double (Mustache) untuk mengakses data dari Component</a:t>
            </a:r>
            <a:endParaRPr/>
          </a:p>
          <a:p>
            <a:pPr indent="-342900" lvl="0" marL="457200" rtl="0" algn="l">
              <a:spcBef>
                <a:spcPts val="0"/>
              </a:spcBef>
              <a:spcAft>
                <a:spcPts val="0"/>
              </a:spcAft>
              <a:buSzPts val="1800"/>
              <a:buChar char="●"/>
            </a:pPr>
            <a:r>
              <a:rPr lang="id" u="sng">
                <a:solidFill>
                  <a:schemeClr val="hlink"/>
                </a:solidFill>
                <a:hlinkClick r:id="rId3"/>
              </a:rPr>
              <a:t>https://mustache.github.io/</a:t>
            </a:r>
            <a:r>
              <a:rPr lang="id"/>
              <a:t> </a:t>
            </a:r>
            <a:endParaRPr/>
          </a:p>
          <a:p>
            <a:pPr indent="-342900" lvl="0" marL="457200" rtl="0" algn="l">
              <a:spcBef>
                <a:spcPts val="0"/>
              </a:spcBef>
              <a:spcAft>
                <a:spcPts val="0"/>
              </a:spcAft>
              <a:buSzPts val="1800"/>
              <a:buChar char="●"/>
            </a:pPr>
            <a:r>
              <a:rPr lang="id"/>
              <a:t>Text Interpolation juga akan menampilkan text plain, bukan text dalam bentuk HTML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src/components/HelloVue.vue </a:t>
            </a:r>
            <a:endParaRPr/>
          </a:p>
        </p:txBody>
      </p:sp>
      <p:pic>
        <p:nvPicPr>
          <p:cNvPr id="287" name="Google Shape;287;p55"/>
          <p:cNvPicPr preferRelativeResize="0"/>
          <p:nvPr/>
        </p:nvPicPr>
        <p:blipFill>
          <a:blip r:embed="rId3">
            <a:alphaModFix/>
          </a:blip>
          <a:stretch>
            <a:fillRect/>
          </a:stretch>
        </p:blipFill>
        <p:spPr>
          <a:xfrm>
            <a:off x="152400" y="1170125"/>
            <a:ext cx="8287562" cy="3820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Raw HTML</a:t>
            </a:r>
            <a:endParaRPr/>
          </a:p>
        </p:txBody>
      </p:sp>
      <p:sp>
        <p:nvSpPr>
          <p:cNvPr id="293" name="Google Shape;293;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Text Interpolation aman dari bahaya XSS, sehingga jika ada yang sengaja mengirim kode text dalam bentuk HTML, Vue tidak akan menampilkannya dalam bentuk HTML</a:t>
            </a:r>
            <a:endParaRPr/>
          </a:p>
          <a:p>
            <a:pPr indent="-342900" lvl="0" marL="457200" rtl="0" algn="l">
              <a:spcBef>
                <a:spcPts val="0"/>
              </a:spcBef>
              <a:spcAft>
                <a:spcPts val="0"/>
              </a:spcAft>
              <a:buSzPts val="1800"/>
              <a:buChar char="●"/>
            </a:pPr>
            <a:r>
              <a:rPr lang="id"/>
              <a:t>Namun, kadang kita memang ada kebutuhan ingin menampilkan berupa HTML</a:t>
            </a:r>
            <a:endParaRPr/>
          </a:p>
          <a:p>
            <a:pPr indent="-342900" lvl="0" marL="457200" rtl="0" algn="l">
              <a:spcBef>
                <a:spcPts val="0"/>
              </a:spcBef>
              <a:spcAft>
                <a:spcPts val="0"/>
              </a:spcAft>
              <a:buSzPts val="1800"/>
              <a:buChar char="●"/>
            </a:pPr>
            <a:r>
              <a:rPr lang="id"/>
              <a:t>Pada kasus seperti ini kita bisa tambahkan attribute v-html</a:t>
            </a:r>
            <a:endParaRPr/>
          </a:p>
          <a:p>
            <a:pPr indent="-342900" lvl="0" marL="457200" rtl="0" algn="l">
              <a:spcBef>
                <a:spcPts val="0"/>
              </a:spcBef>
              <a:spcAft>
                <a:spcPts val="0"/>
              </a:spcAft>
              <a:buSzPts val="1800"/>
              <a:buChar char="●"/>
            </a:pPr>
            <a:r>
              <a:rPr lang="id"/>
              <a:t>v-html dalam Vue disebut Directive</a:t>
            </a:r>
            <a:endParaRPr/>
          </a:p>
          <a:p>
            <a:pPr indent="-342900" lvl="0" marL="457200" rtl="0" algn="l">
              <a:spcBef>
                <a:spcPts val="0"/>
              </a:spcBef>
              <a:spcAft>
                <a:spcPts val="0"/>
              </a:spcAft>
              <a:buSzPts val="1800"/>
              <a:buChar char="●"/>
            </a:pPr>
            <a:r>
              <a:rPr lang="id"/>
              <a:t>Directive selalu diawali dengan v-</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src/components/HelloVue.vue</a:t>
            </a:r>
            <a:endParaRPr/>
          </a:p>
        </p:txBody>
      </p:sp>
      <p:pic>
        <p:nvPicPr>
          <p:cNvPr id="299" name="Google Shape;299;p57"/>
          <p:cNvPicPr preferRelativeResize="0"/>
          <p:nvPr/>
        </p:nvPicPr>
        <p:blipFill>
          <a:blip r:embed="rId3">
            <a:alphaModFix/>
          </a:blip>
          <a:stretch>
            <a:fillRect/>
          </a:stretch>
        </p:blipFill>
        <p:spPr>
          <a:xfrm>
            <a:off x="152400" y="1170125"/>
            <a:ext cx="5125376" cy="3820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8"/>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Template Attributes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Attribute Binding</a:t>
            </a:r>
            <a:endParaRPr/>
          </a:p>
        </p:txBody>
      </p:sp>
      <p:sp>
        <p:nvSpPr>
          <p:cNvPr id="310" name="Google Shape;310;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Mustache tidak bisa digunakan pada attribute di Element</a:t>
            </a:r>
            <a:endParaRPr/>
          </a:p>
          <a:p>
            <a:pPr indent="-342900" lvl="0" marL="457200" rtl="0" algn="l">
              <a:spcBef>
                <a:spcPts val="0"/>
              </a:spcBef>
              <a:spcAft>
                <a:spcPts val="0"/>
              </a:spcAft>
              <a:buSzPts val="1800"/>
              <a:buChar char="●"/>
            </a:pPr>
            <a:r>
              <a:rPr lang="id"/>
              <a:t>Jika kita ingin menggunakan variable pada attribute di Element, kita perlu menggunakan Directive v-bind:nama-attribute</a:t>
            </a:r>
            <a:endParaRPr/>
          </a:p>
          <a:p>
            <a:pPr indent="-342900" lvl="0" marL="457200" rtl="0" algn="l">
              <a:spcBef>
                <a:spcPts val="0"/>
              </a:spcBef>
              <a:spcAft>
                <a:spcPts val="0"/>
              </a:spcAft>
              <a:buSzPts val="1800"/>
              <a:buChar char="●"/>
            </a:pPr>
            <a:r>
              <a:rPr lang="id"/>
              <a:t>Dan karena penggunaan v-bind itu sering sekali dilakukan, maka Vue juga menyediakan shortcut untuk menggunakan v-bind, cukup gunakan : (titik dua) diikuti dengan nama attribute nya, misal :id, :class, dan lain-lain</a:t>
            </a:r>
            <a:endParaRPr/>
          </a:p>
          <a:p>
            <a:pPr indent="-342900" lvl="0" marL="457200" rtl="0" algn="l">
              <a:spcBef>
                <a:spcPts val="0"/>
              </a:spcBef>
              <a:spcAft>
                <a:spcPts val="0"/>
              </a:spcAft>
              <a:buSzPts val="1800"/>
              <a:buChar char="●"/>
            </a:pPr>
            <a:r>
              <a:rPr lang="id"/>
              <a:t>Bahkan jika kita ingin menggunakan variable yang sama dengan nama attribute, kita tidak perlu menggunakan :id=”id”, kita bisa langsung menggunakan :id saja, begitu juga dengan nama attribute yang lain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src/components/HelloVue.vue</a:t>
            </a:r>
            <a:endParaRPr/>
          </a:p>
        </p:txBody>
      </p:sp>
      <p:pic>
        <p:nvPicPr>
          <p:cNvPr id="316" name="Google Shape;316;p60"/>
          <p:cNvPicPr preferRelativeResize="0"/>
          <p:nvPr/>
        </p:nvPicPr>
        <p:blipFill>
          <a:blip r:embed="rId3">
            <a:alphaModFix/>
          </a:blip>
          <a:stretch>
            <a:fillRect/>
          </a:stretch>
        </p:blipFill>
        <p:spPr>
          <a:xfrm>
            <a:off x="152400" y="1170125"/>
            <a:ext cx="5521773" cy="38209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Boolean Attribute</a:t>
            </a:r>
            <a:endParaRPr/>
          </a:p>
        </p:txBody>
      </p:sp>
      <p:sp>
        <p:nvSpPr>
          <p:cNvPr id="322" name="Google Shape;322;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Di beberapa kasus, ada attribute yang value nya adalah boolean (true / false)</a:t>
            </a:r>
            <a:endParaRPr/>
          </a:p>
          <a:p>
            <a:pPr indent="-342900" lvl="0" marL="457200" rtl="0" algn="l">
              <a:spcBef>
                <a:spcPts val="0"/>
              </a:spcBef>
              <a:spcAft>
                <a:spcPts val="0"/>
              </a:spcAft>
              <a:buSzPts val="1800"/>
              <a:buChar char="●"/>
            </a:pPr>
            <a:r>
              <a:rPr lang="id"/>
              <a:t>Contoh misal nya attribute disabled dan checked pada element Input</a:t>
            </a:r>
            <a:endParaRPr/>
          </a:p>
          <a:p>
            <a:pPr indent="-342900" lvl="0" marL="457200" rtl="0" algn="l">
              <a:spcBef>
                <a:spcPts val="0"/>
              </a:spcBef>
              <a:spcAft>
                <a:spcPts val="0"/>
              </a:spcAft>
              <a:buSzPts val="1800"/>
              <a:buChar char="●"/>
            </a:pPr>
            <a:r>
              <a:rPr lang="id"/>
              <a:t>Pada kasus ini, Directive v-bind juga mendukung value boolean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Boolean Attribute</a:t>
            </a:r>
            <a:endParaRPr/>
          </a:p>
        </p:txBody>
      </p:sp>
      <p:pic>
        <p:nvPicPr>
          <p:cNvPr id="328" name="Google Shape;328;p62"/>
          <p:cNvPicPr preferRelativeResize="0"/>
          <p:nvPr/>
        </p:nvPicPr>
        <p:blipFill>
          <a:blip r:embed="rId3">
            <a:alphaModFix/>
          </a:blip>
          <a:stretch>
            <a:fillRect/>
          </a:stretch>
        </p:blipFill>
        <p:spPr>
          <a:xfrm>
            <a:off x="152400" y="1170125"/>
            <a:ext cx="6090404" cy="38209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Multiple Attributes</a:t>
            </a:r>
            <a:endParaRPr/>
          </a:p>
        </p:txBody>
      </p:sp>
      <p:sp>
        <p:nvSpPr>
          <p:cNvPr id="334" name="Google Shape;334;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Directive v-bind juga mendukung mengubah beberapa attribute sekaligus menggunakan JavaScript Object</a:t>
            </a:r>
            <a:endParaRPr/>
          </a:p>
          <a:p>
            <a:pPr indent="-342900" lvl="0" marL="457200" rtl="0" algn="l">
              <a:spcBef>
                <a:spcPts val="0"/>
              </a:spcBef>
              <a:spcAft>
                <a:spcPts val="0"/>
              </a:spcAft>
              <a:buSzPts val="1800"/>
              <a:buChar char="●"/>
            </a:pPr>
            <a:r>
              <a:rPr lang="id"/>
              <a:t>Kita hanya perlu siapkan data object yang berisi field nama attribute nya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Sebelum Belajar</a:t>
            </a:r>
            <a:endParaRPr/>
          </a:p>
        </p:txBody>
      </p:sp>
      <p:sp>
        <p:nvSpPr>
          <p:cNvPr id="129" name="Google Shape;129;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Kelas JavaScript</a:t>
            </a:r>
            <a:endParaRPr/>
          </a:p>
          <a:p>
            <a:pPr indent="-342900" lvl="0" marL="457200" rtl="0" algn="l">
              <a:spcBef>
                <a:spcPts val="0"/>
              </a:spcBef>
              <a:spcAft>
                <a:spcPts val="0"/>
              </a:spcAft>
              <a:buSzPts val="1800"/>
              <a:buChar char="●"/>
            </a:pPr>
            <a:r>
              <a:rPr lang="id"/>
              <a:t>Kelas NodeJS</a:t>
            </a:r>
            <a:endParaRPr/>
          </a:p>
          <a:p>
            <a:pPr indent="-342900" lvl="0" marL="457200" rtl="0" algn="l">
              <a:spcBef>
                <a:spcPts val="0"/>
              </a:spcBef>
              <a:spcAft>
                <a:spcPts val="0"/>
              </a:spcAft>
              <a:buSzPts val="1800"/>
              <a:buChar char="●"/>
            </a:pPr>
            <a:r>
              <a:rPr lang="id"/>
              <a:t>Kelas Vite</a:t>
            </a:r>
            <a:endParaRPr/>
          </a:p>
          <a:p>
            <a:pPr indent="-342900" lvl="0" marL="457200" rtl="0" algn="l">
              <a:spcBef>
                <a:spcPts val="0"/>
              </a:spcBef>
              <a:spcAft>
                <a:spcPts val="0"/>
              </a:spcAft>
              <a:buSzPts val="1800"/>
              <a:buChar char="●"/>
            </a:pPr>
            <a:r>
              <a:rPr lang="id"/>
              <a:t>Kelas TypeScript (optional)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Multiple Attributes</a:t>
            </a:r>
            <a:endParaRPr/>
          </a:p>
        </p:txBody>
      </p:sp>
      <p:pic>
        <p:nvPicPr>
          <p:cNvPr id="340" name="Google Shape;340;p64"/>
          <p:cNvPicPr preferRelativeResize="0"/>
          <p:nvPr/>
        </p:nvPicPr>
        <p:blipFill>
          <a:blip r:embed="rId3">
            <a:alphaModFix/>
          </a:blip>
          <a:stretch>
            <a:fillRect/>
          </a:stretch>
        </p:blipFill>
        <p:spPr>
          <a:xfrm>
            <a:off x="152400" y="1170125"/>
            <a:ext cx="5462962" cy="38209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6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JavaScript Expression di Template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JavaScript Expression di Template</a:t>
            </a:r>
            <a:endParaRPr/>
          </a:p>
        </p:txBody>
      </p:sp>
      <p:sp>
        <p:nvSpPr>
          <p:cNvPr id="351" name="Google Shape;351;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JavaScript Expression adalah kode yang menghasilkan nilai, dari mulai variable sampai memanggil function</a:t>
            </a:r>
            <a:endParaRPr/>
          </a:p>
          <a:p>
            <a:pPr indent="-342900" lvl="0" marL="457200" rtl="0" algn="l">
              <a:spcBef>
                <a:spcPts val="0"/>
              </a:spcBef>
              <a:spcAft>
                <a:spcPts val="0"/>
              </a:spcAft>
              <a:buSzPts val="1800"/>
              <a:buChar char="●"/>
            </a:pPr>
            <a:r>
              <a:rPr lang="id"/>
              <a:t>Di Vue, kita bisa menggunakan JavaScript Expression di Mustache dan juga Directive Value</a:t>
            </a:r>
            <a:endParaRPr/>
          </a:p>
          <a:p>
            <a:pPr indent="-342900" lvl="0" marL="457200" rtl="0" algn="l">
              <a:spcBef>
                <a:spcPts val="0"/>
              </a:spcBef>
              <a:spcAft>
                <a:spcPts val="0"/>
              </a:spcAft>
              <a:buSzPts val="1800"/>
              <a:buChar char="●"/>
            </a:pPr>
            <a:r>
              <a:rPr lang="id"/>
              <a:t>Namun walaupun kita bisa membuat kode JavaScript apapun, tapi untuk keamanan, Vue membatasi akses ke Global features yang ada di Browser</a:t>
            </a:r>
            <a:endParaRPr/>
          </a:p>
          <a:p>
            <a:pPr indent="-342900" lvl="0" marL="457200" rtl="0" algn="l">
              <a:spcBef>
                <a:spcPts val="0"/>
              </a:spcBef>
              <a:spcAft>
                <a:spcPts val="0"/>
              </a:spcAft>
              <a:buSzPts val="1800"/>
              <a:buChar char="●"/>
            </a:pPr>
            <a:r>
              <a:rPr lang="id"/>
              <a:t>Saat ini, Vue hanya membatasi akses ke feature Global yang ada disini : </a:t>
            </a:r>
            <a:br>
              <a:rPr lang="id"/>
            </a:br>
            <a:r>
              <a:rPr lang="id" u="sng">
                <a:solidFill>
                  <a:schemeClr val="hlink"/>
                </a:solidFill>
                <a:hlinkClick r:id="rId3"/>
              </a:rPr>
              <a:t>https://github.com/vuejs/core/blob/main/packages/shared/src/globalsAllowList.ts#L3</a:t>
            </a:r>
            <a:r>
              <a:rPr lang="id"/>
              <a:t>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src/components/HelloVue.vue</a:t>
            </a:r>
            <a:endParaRPr/>
          </a:p>
        </p:txBody>
      </p:sp>
      <p:pic>
        <p:nvPicPr>
          <p:cNvPr id="357" name="Google Shape;357;p67"/>
          <p:cNvPicPr preferRelativeResize="0"/>
          <p:nvPr/>
        </p:nvPicPr>
        <p:blipFill>
          <a:blip r:embed="rId3">
            <a:alphaModFix/>
          </a:blip>
          <a:stretch>
            <a:fillRect/>
          </a:stretch>
        </p:blipFill>
        <p:spPr>
          <a:xfrm>
            <a:off x="152400" y="1170125"/>
            <a:ext cx="5364476" cy="38209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8"/>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Directive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Directive</a:t>
            </a:r>
            <a:endParaRPr/>
          </a:p>
        </p:txBody>
      </p:sp>
      <p:sp>
        <p:nvSpPr>
          <p:cNvPr id="368" name="Google Shape;368;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Directive adalah atribut spesial dengan prefix -v</a:t>
            </a:r>
            <a:endParaRPr/>
          </a:p>
          <a:p>
            <a:pPr indent="-342900" lvl="0" marL="457200" rtl="0" algn="l">
              <a:spcBef>
                <a:spcPts val="0"/>
              </a:spcBef>
              <a:spcAft>
                <a:spcPts val="0"/>
              </a:spcAft>
              <a:buSzPts val="1800"/>
              <a:buChar char="●"/>
            </a:pPr>
            <a:r>
              <a:rPr lang="id"/>
              <a:t>Vue memiliki banyak sekali Directive, seperti yang sudah kita bahas sebelumnya</a:t>
            </a:r>
            <a:endParaRPr/>
          </a:p>
          <a:p>
            <a:pPr indent="-342900" lvl="0" marL="457200" rtl="0" algn="l">
              <a:spcBef>
                <a:spcPts val="0"/>
              </a:spcBef>
              <a:spcAft>
                <a:spcPts val="0"/>
              </a:spcAft>
              <a:buSzPts val="1800"/>
              <a:buChar char="●"/>
            </a:pPr>
            <a:r>
              <a:rPr lang="id"/>
              <a:t>Directive biasanya memiliki value, dimana value di Directive adalah JavaScript Expression, kecuali Directive v-for, v-on dan v-slot</a:t>
            </a:r>
            <a:endParaRPr/>
          </a:p>
          <a:p>
            <a:pPr indent="-342900" lvl="0" marL="457200" rtl="0" algn="l">
              <a:spcBef>
                <a:spcPts val="0"/>
              </a:spcBef>
              <a:spcAft>
                <a:spcPts val="0"/>
              </a:spcAft>
              <a:buSzPts val="1800"/>
              <a:buChar char="●"/>
            </a:pPr>
            <a:r>
              <a:rPr lang="id"/>
              <a:t>Karena Directive di Vue sangat banyak, jadi kita akan bahas secara bertahap pada materi-materi selanjutnya</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Directive Arguments</a:t>
            </a:r>
            <a:endParaRPr/>
          </a:p>
        </p:txBody>
      </p:sp>
      <p:sp>
        <p:nvSpPr>
          <p:cNvPr id="374" name="Google Shape;374;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Beberapa jenis Directive, bisa memiliki Arguments</a:t>
            </a:r>
            <a:endParaRPr/>
          </a:p>
          <a:p>
            <a:pPr indent="-342900" lvl="0" marL="457200" rtl="0" algn="l">
              <a:spcBef>
                <a:spcPts val="0"/>
              </a:spcBef>
              <a:spcAft>
                <a:spcPts val="0"/>
              </a:spcAft>
              <a:buSzPts val="1800"/>
              <a:buChar char="●"/>
            </a:pPr>
            <a:r>
              <a:rPr lang="id"/>
              <a:t>Directive Argument ditandai dengan tanda : (titik dua) setelah Directive nya, seperti yang pernah kita bahas di v-bind, misal v-bind:href</a:t>
            </a:r>
            <a:endParaRPr/>
          </a:p>
          <a:p>
            <a:pPr indent="-342900" lvl="0" marL="457200" rtl="0" algn="l">
              <a:spcBef>
                <a:spcPts val="0"/>
              </a:spcBef>
              <a:spcAft>
                <a:spcPts val="0"/>
              </a:spcAft>
              <a:buSzPts val="1800"/>
              <a:buChar char="●"/>
            </a:pPr>
            <a:r>
              <a:rPr lang="id"/>
              <a:t>href pada v-bind adalah Argument</a:t>
            </a:r>
            <a:endParaRPr/>
          </a:p>
          <a:p>
            <a:pPr indent="-342900" lvl="0" marL="457200" rtl="0" algn="l">
              <a:spcBef>
                <a:spcPts val="0"/>
              </a:spcBef>
              <a:spcAft>
                <a:spcPts val="0"/>
              </a:spcAft>
              <a:buSzPts val="1800"/>
              <a:buChar char="●"/>
            </a:pPr>
            <a:r>
              <a:rPr lang="id"/>
              <a:t>Selain v-bind, ada juga seperti contohnya Directive v-on:click</a:t>
            </a:r>
            <a:endParaRPr/>
          </a:p>
          <a:p>
            <a:pPr indent="-342900" lvl="0" marL="457200" rtl="0" algn="l">
              <a:spcBef>
                <a:spcPts val="0"/>
              </a:spcBef>
              <a:spcAft>
                <a:spcPts val="0"/>
              </a:spcAft>
              <a:buSzPts val="1800"/>
              <a:buChar char="●"/>
            </a:pPr>
            <a:r>
              <a:rPr lang="id"/>
              <a:t>Kita akan bahas lebih detail nanti di materi tersendiri</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Dynamic Arguments</a:t>
            </a:r>
            <a:endParaRPr/>
          </a:p>
        </p:txBody>
      </p:sp>
      <p:sp>
        <p:nvSpPr>
          <p:cNvPr id="380" name="Google Shape;380;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Directive juga mendukung Dynamic Arguments, yang artinya nama Argument bisa menggunakan JavaScript Expression</a:t>
            </a:r>
            <a:endParaRPr/>
          </a:p>
          <a:p>
            <a:pPr indent="-342900" lvl="0" marL="457200" rtl="0" algn="l">
              <a:spcBef>
                <a:spcPts val="0"/>
              </a:spcBef>
              <a:spcAft>
                <a:spcPts val="0"/>
              </a:spcAft>
              <a:buSzPts val="1800"/>
              <a:buChar char="●"/>
            </a:pPr>
            <a:r>
              <a:rPr lang="id"/>
              <a:t>Untuk menggunakan Dynamic Argument, kita bisa gunakan [] kurung kotak, dimana didalam kurung kotaknya, kita bisa tambahkan JavaScript Expression</a:t>
            </a:r>
            <a:endParaRPr/>
          </a:p>
          <a:p>
            <a:pPr indent="-342900" lvl="0" marL="457200" rtl="0" algn="l">
              <a:spcBef>
                <a:spcPts val="0"/>
              </a:spcBef>
              <a:spcAft>
                <a:spcPts val="0"/>
              </a:spcAft>
              <a:buSzPts val="1800"/>
              <a:buChar char="●"/>
            </a:pPr>
            <a:r>
              <a:rPr lang="id"/>
              <a:t>Misal kita bisa gunakan v-bind[fromVariable], dimana misal fromVariable adalah variabel dari kode JavaScript</a:t>
            </a:r>
            <a:endParaRPr/>
          </a:p>
          <a:p>
            <a:pPr indent="-342900" lvl="0" marL="457200" rtl="0" algn="l">
              <a:spcBef>
                <a:spcPts val="0"/>
              </a:spcBef>
              <a:spcAft>
                <a:spcPts val="0"/>
              </a:spcAft>
              <a:buSzPts val="1800"/>
              <a:buChar char="●"/>
            </a:pPr>
            <a:r>
              <a:rPr lang="id"/>
              <a:t>Ekspektasi value dari Dynamic Argument adalah String, namun selain String, kita juga bisa gunakan null, jika nilai dari Dynamic Argument adalah null, artinya kita ingin menghapus Argument tersebut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Modifier</a:t>
            </a:r>
            <a:endParaRPr/>
          </a:p>
        </p:txBody>
      </p:sp>
      <p:sp>
        <p:nvSpPr>
          <p:cNvPr id="386" name="Google Shape;386;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Modifier adalah suffix (akhiran) yang terdapat di Directive yang diawali dengan karakter . (titik)</a:t>
            </a:r>
            <a:endParaRPr/>
          </a:p>
          <a:p>
            <a:pPr indent="-342900" lvl="0" marL="457200" rtl="0" algn="l">
              <a:spcBef>
                <a:spcPts val="0"/>
              </a:spcBef>
              <a:spcAft>
                <a:spcPts val="0"/>
              </a:spcAft>
              <a:buSzPts val="1800"/>
              <a:buChar char="●"/>
            </a:pPr>
            <a:r>
              <a:rPr lang="id"/>
              <a:t>Beberapa Directive memiliki Modifier, contohnya adalah Directive v-on, misal</a:t>
            </a:r>
            <a:endParaRPr/>
          </a:p>
          <a:p>
            <a:pPr indent="-342900" lvl="0" marL="457200" rtl="0" algn="l">
              <a:spcBef>
                <a:spcPts val="0"/>
              </a:spcBef>
              <a:spcAft>
                <a:spcPts val="0"/>
              </a:spcAft>
              <a:buSzPts val="1800"/>
              <a:buChar char="●"/>
            </a:pPr>
            <a:r>
              <a:rPr lang="id"/>
              <a:t>v-on:submit.prevent=”onSubmit”</a:t>
            </a:r>
            <a:endParaRPr/>
          </a:p>
          <a:p>
            <a:pPr indent="-342900" lvl="0" marL="457200" rtl="0" algn="l">
              <a:spcBef>
                <a:spcPts val="0"/>
              </a:spcBef>
              <a:spcAft>
                <a:spcPts val="0"/>
              </a:spcAft>
              <a:buSzPts val="1800"/>
              <a:buChar char="●"/>
            </a:pPr>
            <a:r>
              <a:rPr lang="id"/>
              <a:t>v-on adalah Directive</a:t>
            </a:r>
            <a:endParaRPr/>
          </a:p>
          <a:p>
            <a:pPr indent="-342900" lvl="0" marL="457200" rtl="0" algn="l">
              <a:spcBef>
                <a:spcPts val="0"/>
              </a:spcBef>
              <a:spcAft>
                <a:spcPts val="0"/>
              </a:spcAft>
              <a:buSzPts val="1800"/>
              <a:buChar char="●"/>
            </a:pPr>
            <a:r>
              <a:rPr lang="id"/>
              <a:t>submit adalah Attribute</a:t>
            </a:r>
            <a:endParaRPr/>
          </a:p>
          <a:p>
            <a:pPr indent="-342900" lvl="0" marL="457200" rtl="0" algn="l">
              <a:spcBef>
                <a:spcPts val="0"/>
              </a:spcBef>
              <a:spcAft>
                <a:spcPts val="0"/>
              </a:spcAft>
              <a:buSzPts val="1800"/>
              <a:buChar char="●"/>
            </a:pPr>
            <a:r>
              <a:rPr lang="id"/>
              <a:t>prevent adalah Modifier</a:t>
            </a:r>
            <a:endParaRPr/>
          </a:p>
          <a:p>
            <a:pPr indent="-342900" lvl="0" marL="457200" rtl="0" algn="l">
              <a:spcBef>
                <a:spcPts val="0"/>
              </a:spcBef>
              <a:spcAft>
                <a:spcPts val="0"/>
              </a:spcAft>
              <a:buSzPts val="1800"/>
              <a:buChar char="●"/>
            </a:pPr>
            <a:r>
              <a:rPr lang="id"/>
              <a:t>“onSubmit” adalah Value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Daftar Directive</a:t>
            </a:r>
            <a:endParaRPr/>
          </a:p>
        </p:txBody>
      </p:sp>
      <p:sp>
        <p:nvSpPr>
          <p:cNvPr id="392" name="Google Shape;392;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Untuk melihat seluruh daftar Directive, kita bisa lihat di halaman ini</a:t>
            </a:r>
            <a:endParaRPr/>
          </a:p>
          <a:p>
            <a:pPr indent="-342900" lvl="0" marL="457200" rtl="0" algn="l">
              <a:spcBef>
                <a:spcPts val="0"/>
              </a:spcBef>
              <a:spcAft>
                <a:spcPts val="0"/>
              </a:spcAft>
              <a:buSzPts val="1800"/>
              <a:buChar char="●"/>
            </a:pPr>
            <a:r>
              <a:rPr lang="id" u="sng">
                <a:solidFill>
                  <a:schemeClr val="hlink"/>
                </a:solidFill>
                <a:hlinkClick r:id="rId3"/>
              </a:rPr>
              <a:t>https://vuejs.org/api/built-in-directives.html</a:t>
            </a:r>
            <a:r>
              <a:rPr lang="id"/>
              <a:t> </a:t>
            </a:r>
            <a:endParaRPr/>
          </a:p>
          <a:p>
            <a:pPr indent="-342900" lvl="0" marL="457200" rtl="0" algn="l">
              <a:spcBef>
                <a:spcPts val="0"/>
              </a:spcBef>
              <a:spcAft>
                <a:spcPts val="0"/>
              </a:spcAft>
              <a:buSzPts val="1800"/>
              <a:buChar char="●"/>
            </a:pPr>
            <a:r>
              <a:rPr lang="id"/>
              <a:t>Kita akan bahas satu-persatu di materi-materi selanjutnya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9"/>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Pengenalan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74"/>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State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State</a:t>
            </a:r>
            <a:endParaRPr/>
          </a:p>
        </p:txBody>
      </p:sp>
      <p:sp>
        <p:nvSpPr>
          <p:cNvPr id="403" name="Google Shape;403;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membuat halaman web, kita mungkin akan menyimpan data (state) di JavaScript</a:t>
            </a:r>
            <a:endParaRPr/>
          </a:p>
          <a:p>
            <a:pPr indent="-342900" lvl="0" marL="457200" rtl="0" algn="l">
              <a:spcBef>
                <a:spcPts val="0"/>
              </a:spcBef>
              <a:spcAft>
                <a:spcPts val="0"/>
              </a:spcAft>
              <a:buSzPts val="1800"/>
              <a:buChar char="●"/>
            </a:pPr>
            <a:r>
              <a:rPr lang="id"/>
              <a:t>Misal, ketika kita membuat halaman untuk menampilkan data Counter berapa banyak pengguna mengklik tombol, kita bisa menyimpan state (data saat ini) di JavaScript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409" name="Google Shape;409;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t>
            </a:r>
            <a:r>
              <a:rPr lang="id"/>
              <a:t>ekarang kita akan coba membuat halaman yang menampilkan data Counter, lalu ketika tombol di klik nilai Counter akan naik</a:t>
            </a:r>
            <a:endParaRPr/>
          </a:p>
          <a:p>
            <a:pPr indent="-342900" lvl="0" marL="457200" rtl="0" algn="l">
              <a:spcBef>
                <a:spcPts val="0"/>
              </a:spcBef>
              <a:spcAft>
                <a:spcPts val="0"/>
              </a:spcAft>
              <a:buSzPts val="1800"/>
              <a:buChar char="●"/>
            </a:pPr>
            <a:r>
              <a:rPr lang="id"/>
              <a:t>Buat halaman counter.html</a:t>
            </a:r>
            <a:endParaRPr/>
          </a:p>
          <a:p>
            <a:pPr indent="-342900" lvl="0" marL="457200" rtl="0" algn="l">
              <a:spcBef>
                <a:spcPts val="0"/>
              </a:spcBef>
              <a:spcAft>
                <a:spcPts val="0"/>
              </a:spcAft>
              <a:buSzPts val="1800"/>
              <a:buChar char="●"/>
            </a:pPr>
            <a:r>
              <a:rPr lang="id"/>
              <a:t>Tambahkan halaman ke vite.config.js</a:t>
            </a:r>
            <a:endParaRPr/>
          </a:p>
          <a:p>
            <a:pPr indent="-342900" lvl="0" marL="457200" rtl="0" algn="l">
              <a:spcBef>
                <a:spcPts val="0"/>
              </a:spcBef>
              <a:spcAft>
                <a:spcPts val="0"/>
              </a:spcAft>
              <a:buSzPts val="1800"/>
              <a:buChar char="●"/>
            </a:pPr>
            <a:r>
              <a:rPr lang="id"/>
              <a:t>Buat src/counter.js</a:t>
            </a:r>
            <a:endParaRPr/>
          </a:p>
          <a:p>
            <a:pPr indent="-342900" lvl="0" marL="457200" rtl="0" algn="l">
              <a:spcBef>
                <a:spcPts val="0"/>
              </a:spcBef>
              <a:spcAft>
                <a:spcPts val="0"/>
              </a:spcAft>
              <a:buSzPts val="1800"/>
              <a:buChar char="●"/>
            </a:pPr>
            <a:r>
              <a:rPr lang="id"/>
              <a:t>Buat component src/components/Counter.vue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src/components/Counter.vue</a:t>
            </a:r>
            <a:endParaRPr/>
          </a:p>
        </p:txBody>
      </p:sp>
      <p:pic>
        <p:nvPicPr>
          <p:cNvPr id="415" name="Google Shape;415;p77"/>
          <p:cNvPicPr preferRelativeResize="0"/>
          <p:nvPr/>
        </p:nvPicPr>
        <p:blipFill>
          <a:blip r:embed="rId3">
            <a:alphaModFix/>
          </a:blip>
          <a:stretch>
            <a:fillRect/>
          </a:stretch>
        </p:blipFill>
        <p:spPr>
          <a:xfrm>
            <a:off x="152400" y="1170125"/>
            <a:ext cx="6323663" cy="3820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Reactive State</a:t>
            </a:r>
            <a:endParaRPr/>
          </a:p>
        </p:txBody>
      </p:sp>
      <p:sp>
        <p:nvSpPr>
          <p:cNvPr id="421" name="Google Shape;421;p7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id"/>
              <a:t>Pada kode sebelumnya, kita mengubah counter secara manual menggunakan manipulasi DOM. Sebenarnya hal ini tidak direkomendasikan lagi jika menggunakan Vue</a:t>
            </a:r>
            <a:endParaRPr/>
          </a:p>
          <a:p>
            <a:pPr indent="-342900" lvl="0" marL="457200" rtl="0" algn="l">
              <a:spcBef>
                <a:spcPts val="0"/>
              </a:spcBef>
              <a:spcAft>
                <a:spcPts val="0"/>
              </a:spcAft>
              <a:buSzPts val="1800"/>
              <a:buChar char="●"/>
            </a:pPr>
            <a:r>
              <a:rPr lang="id"/>
              <a:t>Vue menyediakan fitur bernama Reactive State, fungsinya sama untuk menyimpan State (data)</a:t>
            </a:r>
            <a:endParaRPr/>
          </a:p>
          <a:p>
            <a:pPr indent="-342900" lvl="0" marL="457200" rtl="0" algn="l">
              <a:spcBef>
                <a:spcPts val="0"/>
              </a:spcBef>
              <a:spcAft>
                <a:spcPts val="0"/>
              </a:spcAft>
              <a:buSzPts val="1800"/>
              <a:buChar char="●"/>
            </a:pPr>
            <a:r>
              <a:rPr lang="id"/>
              <a:t>Yang membedakan dengan kita membuat variable sendiri adalah, saat kita mengubah State, maka Vue akan melakukan render ulang Component nya, sehingga Component akan ditampilkan ulang dengan data State yang baru yang sudah kita ubah</a:t>
            </a:r>
            <a:endParaRPr/>
          </a:p>
          <a:p>
            <a:pPr indent="-342900" lvl="0" marL="457200" rtl="0" algn="l">
              <a:spcBef>
                <a:spcPts val="0"/>
              </a:spcBef>
              <a:spcAft>
                <a:spcPts val="0"/>
              </a:spcAft>
              <a:buSzPts val="1800"/>
              <a:buChar char="●"/>
            </a:pPr>
            <a:r>
              <a:rPr lang="id"/>
              <a:t>Untuk membuat Reactive State, kita bisa menggunakan function ref()</a:t>
            </a:r>
            <a:endParaRPr/>
          </a:p>
          <a:p>
            <a:pPr indent="-342900" lvl="0" marL="457200" rtl="0" algn="l">
              <a:spcBef>
                <a:spcPts val="0"/>
              </a:spcBef>
              <a:spcAft>
                <a:spcPts val="0"/>
              </a:spcAft>
              <a:buSzPts val="1800"/>
              <a:buChar char="●"/>
            </a:pPr>
            <a:r>
              <a:rPr lang="id" u="sng">
                <a:solidFill>
                  <a:schemeClr val="hlink"/>
                </a:solidFill>
                <a:hlinkClick r:id="rId3"/>
              </a:rPr>
              <a:t>https://vuejs.org/api/reactivity-core.html#ref</a:t>
            </a:r>
            <a:r>
              <a:rPr lang="id"/>
              <a:t>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src/components/Counter.vue</a:t>
            </a:r>
            <a:endParaRPr/>
          </a:p>
        </p:txBody>
      </p:sp>
      <p:pic>
        <p:nvPicPr>
          <p:cNvPr id="427" name="Google Shape;427;p79"/>
          <p:cNvPicPr preferRelativeResize="0"/>
          <p:nvPr/>
        </p:nvPicPr>
        <p:blipFill>
          <a:blip r:embed="rId3">
            <a:alphaModFix/>
          </a:blip>
          <a:stretch>
            <a:fillRect/>
          </a:stretch>
        </p:blipFill>
        <p:spPr>
          <a:xfrm>
            <a:off x="152400" y="1170125"/>
            <a:ext cx="4397564" cy="38209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State di Template</a:t>
            </a:r>
            <a:endParaRPr/>
          </a:p>
        </p:txBody>
      </p:sp>
      <p:sp>
        <p:nvSpPr>
          <p:cNvPr id="433" name="Google Shape;433;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Sebagai catatan, saat kita membuat State, hasil dari State adalah object {value}</a:t>
            </a:r>
            <a:endParaRPr/>
          </a:p>
          <a:p>
            <a:pPr indent="-342900" lvl="0" marL="457200" rtl="0" algn="l">
              <a:spcBef>
                <a:spcPts val="0"/>
              </a:spcBef>
              <a:spcAft>
                <a:spcPts val="0"/>
              </a:spcAft>
              <a:buSzPts val="1800"/>
              <a:buChar char="●"/>
            </a:pPr>
            <a:r>
              <a:rPr lang="id"/>
              <a:t>Tapi saat kita akses State di Template, kita tidak wajib memanggil attribute value</a:t>
            </a:r>
            <a:endParaRPr/>
          </a:p>
          <a:p>
            <a:pPr indent="-342900" lvl="0" marL="457200" rtl="0" algn="l">
              <a:spcBef>
                <a:spcPts val="0"/>
              </a:spcBef>
              <a:spcAft>
                <a:spcPts val="0"/>
              </a:spcAft>
              <a:buSzPts val="1800"/>
              <a:buChar char="●"/>
            </a:pPr>
            <a:r>
              <a:rPr lang="id"/>
              <a:t>Kita bisa langsung mengakses menggunakan nama State nya, seperti yang sudah kita lakukan di kode sebelumnya</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Kenapa Reactive State?</a:t>
            </a:r>
            <a:endParaRPr/>
          </a:p>
        </p:txBody>
      </p:sp>
      <p:sp>
        <p:nvSpPr>
          <p:cNvPr id="439" name="Google Shape;439;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Kita harus menggunakan ref dibanding lakukan secara manual?</a:t>
            </a:r>
            <a:endParaRPr/>
          </a:p>
          <a:p>
            <a:pPr indent="-342900" lvl="0" marL="457200" rtl="0" algn="l">
              <a:spcBef>
                <a:spcPts val="0"/>
              </a:spcBef>
              <a:spcAft>
                <a:spcPts val="0"/>
              </a:spcAft>
              <a:buSzPts val="1800"/>
              <a:buChar char="●"/>
            </a:pPr>
            <a:r>
              <a:rPr lang="id"/>
              <a:t>Ketika di Template menggunakan ref, lalu kita mengubah value di ref. Vue secara otomatis mendeteksi perubahannya, dan kemudian mengupdate DOM</a:t>
            </a:r>
            <a:endParaRPr/>
          </a:p>
          <a:p>
            <a:pPr indent="-342900" lvl="0" marL="457200" rtl="0" algn="l">
              <a:spcBef>
                <a:spcPts val="0"/>
              </a:spcBef>
              <a:spcAft>
                <a:spcPts val="0"/>
              </a:spcAft>
              <a:buSzPts val="1800"/>
              <a:buChar char="●"/>
            </a:pPr>
            <a:r>
              <a:rPr lang="id"/>
              <a:t>Vue menggunakan object dengan attribute value sebagai State, agar bisa meng-intercept perubahan data dari get dan set operations, sehingga dengan mudah Vue bisa mendeteksi State mana yang berubah, dan melakukan render ulang Component tersebut di DOM</a:t>
            </a:r>
            <a:endParaRPr/>
          </a:p>
          <a:p>
            <a:pPr indent="-342900" lvl="0" marL="457200" rtl="0" algn="l">
              <a:spcBef>
                <a:spcPts val="0"/>
              </a:spcBef>
              <a:spcAft>
                <a:spcPts val="0"/>
              </a:spcAft>
              <a:buSzPts val="1800"/>
              <a:buChar char="●"/>
            </a:pPr>
            <a:r>
              <a:rPr lang="id" u="sng">
                <a:solidFill>
                  <a:schemeClr val="hlink"/>
                </a:solidFill>
                <a:hlinkClick r:id="rId3"/>
              </a:rPr>
              <a:t>https://javascript.info/property-accessors</a:t>
            </a:r>
            <a:r>
              <a:rPr lang="id"/>
              <a:t>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Complex Object</a:t>
            </a:r>
            <a:endParaRPr/>
          </a:p>
        </p:txBody>
      </p:sp>
      <p:sp>
        <p:nvSpPr>
          <p:cNvPr id="445" name="Google Shape;445;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Ref di Vue juga bisa digunakan untuk tipe data apapun di JavaScript, termasuk Object, Array, atau tipe data seperti Map</a:t>
            </a:r>
            <a:endParaRPr/>
          </a:p>
          <a:p>
            <a:pPr indent="-342900" lvl="0" marL="457200" rtl="0" algn="l">
              <a:spcBef>
                <a:spcPts val="0"/>
              </a:spcBef>
              <a:spcAft>
                <a:spcPts val="0"/>
              </a:spcAft>
              <a:buSzPts val="1800"/>
              <a:buChar char="●"/>
            </a:pPr>
            <a:r>
              <a:rPr lang="id"/>
              <a:t>Misal kita coba ubah Counter sebelumnya menjadi Object</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src/components/Counter.vue</a:t>
            </a:r>
            <a:endParaRPr/>
          </a:p>
        </p:txBody>
      </p:sp>
      <p:pic>
        <p:nvPicPr>
          <p:cNvPr id="451" name="Google Shape;451;p83"/>
          <p:cNvPicPr preferRelativeResize="0"/>
          <p:nvPr/>
        </p:nvPicPr>
        <p:blipFill>
          <a:blip r:embed="rId3">
            <a:alphaModFix/>
          </a:blip>
          <a:stretch>
            <a:fillRect/>
          </a:stretch>
        </p:blipFill>
        <p:spPr>
          <a:xfrm>
            <a:off x="152400" y="1170125"/>
            <a:ext cx="3591900" cy="3820975"/>
          </a:xfrm>
          <a:prstGeom prst="rect">
            <a:avLst/>
          </a:prstGeom>
          <a:noFill/>
          <a:ln>
            <a:noFill/>
          </a:ln>
        </p:spPr>
      </p:pic>
      <p:pic>
        <p:nvPicPr>
          <p:cNvPr id="452" name="Google Shape;452;p83"/>
          <p:cNvPicPr preferRelativeResize="0"/>
          <p:nvPr/>
        </p:nvPicPr>
        <p:blipFill>
          <a:blip r:embed="rId4">
            <a:alphaModFix/>
          </a:blip>
          <a:stretch>
            <a:fillRect/>
          </a:stretch>
        </p:blipFill>
        <p:spPr>
          <a:xfrm>
            <a:off x="3858625" y="1238250"/>
            <a:ext cx="5123449" cy="1788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Kenapa Butuh Framework?</a:t>
            </a:r>
            <a:endParaRPr/>
          </a:p>
        </p:txBody>
      </p:sp>
      <p:sp>
        <p:nvSpPr>
          <p:cNvPr id="140" name="Google Shape;14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Mungkin menjadi pertanyaan, kenapa kita butuh framework untuk membuat web Frontend?</a:t>
            </a:r>
            <a:endParaRPr/>
          </a:p>
          <a:p>
            <a:pPr indent="-342900" lvl="0" marL="457200" rtl="0" algn="l">
              <a:spcBef>
                <a:spcPts val="0"/>
              </a:spcBef>
              <a:spcAft>
                <a:spcPts val="0"/>
              </a:spcAft>
              <a:buSzPts val="1800"/>
              <a:buChar char="●"/>
            </a:pPr>
            <a:r>
              <a:rPr lang="id"/>
              <a:t>Salah satu alasannya adalah agar ada standarisasi saat membuat project terutama ketika bekerja dalam tim</a:t>
            </a:r>
            <a:endParaRPr/>
          </a:p>
          <a:p>
            <a:pPr indent="-342900" lvl="0" marL="457200" rtl="0" algn="l">
              <a:spcBef>
                <a:spcPts val="0"/>
              </a:spcBef>
              <a:spcAft>
                <a:spcPts val="0"/>
              </a:spcAft>
              <a:buSzPts val="1800"/>
              <a:buChar char="●"/>
            </a:pPr>
            <a:r>
              <a:rPr lang="id"/>
              <a:t>Tanpa adanya Framework, maka setiap orang akan membuat kode dengan gaya masing-masing</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84"/>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DOM Update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DOM Update</a:t>
            </a:r>
            <a:endParaRPr/>
          </a:p>
        </p:txBody>
      </p:sp>
      <p:sp>
        <p:nvSpPr>
          <p:cNvPr id="463" name="Google Shape;463;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mengubah State di Vue, Vue tidak melakukan render saat itu juga</a:t>
            </a:r>
            <a:endParaRPr/>
          </a:p>
          <a:p>
            <a:pPr indent="-342900" lvl="0" marL="457200" rtl="0" algn="l">
              <a:spcBef>
                <a:spcPts val="0"/>
              </a:spcBef>
              <a:spcAft>
                <a:spcPts val="0"/>
              </a:spcAft>
              <a:buSzPts val="1800"/>
              <a:buChar char="●"/>
            </a:pPr>
            <a:r>
              <a:rPr lang="id"/>
              <a:t>Vue memiliki jadwal untuk melakukan render, hal ini agar jika terjadi perubahan banyak State dalam waktu waktu, Vue bisa menunggu dulu sampai semua perubahan State selesai, baru melakukan render ulang</a:t>
            </a:r>
            <a:endParaRPr/>
          </a:p>
          <a:p>
            <a:pPr indent="-342900" lvl="0" marL="457200" rtl="0" algn="l">
              <a:spcBef>
                <a:spcPts val="0"/>
              </a:spcBef>
              <a:spcAft>
                <a:spcPts val="0"/>
              </a:spcAft>
              <a:buSzPts val="1800"/>
              <a:buChar char="●"/>
            </a:pPr>
            <a:r>
              <a:rPr lang="id"/>
              <a:t>Jadwal Vue melakukan render ulang selanjutnya kita sebut dengan “next tick”</a:t>
            </a:r>
            <a:endParaRPr/>
          </a:p>
          <a:p>
            <a:pPr indent="-342900" lvl="0" marL="457200" rtl="0" algn="l">
              <a:spcBef>
                <a:spcPts val="0"/>
              </a:spcBef>
              <a:spcAft>
                <a:spcPts val="0"/>
              </a:spcAft>
              <a:buSzPts val="1800"/>
              <a:buChar char="●"/>
            </a:pPr>
            <a:r>
              <a:rPr lang="id"/>
              <a:t>Jika misal kita ingin melakukan sesuatu setelah proses render ulang selanjutnya selesai, kita bisa menunggunya dengan cara memanggil function nextTick()</a:t>
            </a:r>
            <a:endParaRPr/>
          </a:p>
          <a:p>
            <a:pPr indent="-342900" lvl="0" marL="457200" rtl="0" algn="l">
              <a:spcBef>
                <a:spcPts val="0"/>
              </a:spcBef>
              <a:spcAft>
                <a:spcPts val="0"/>
              </a:spcAft>
              <a:buSzPts val="1800"/>
              <a:buChar char="●"/>
            </a:pPr>
            <a:r>
              <a:rPr lang="id" u="sng">
                <a:solidFill>
                  <a:schemeClr val="hlink"/>
                </a:solidFill>
                <a:hlinkClick r:id="rId3"/>
              </a:rPr>
              <a:t>https://vuejs.org/api/general.html#nexttick</a:t>
            </a:r>
            <a:r>
              <a:rPr lang="id"/>
              <a:t>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src/components/Counter.vue</a:t>
            </a:r>
            <a:endParaRPr/>
          </a:p>
        </p:txBody>
      </p:sp>
      <p:pic>
        <p:nvPicPr>
          <p:cNvPr id="469" name="Google Shape;469;p86"/>
          <p:cNvPicPr preferRelativeResize="0"/>
          <p:nvPr/>
        </p:nvPicPr>
        <p:blipFill>
          <a:blip r:embed="rId3">
            <a:alphaModFix/>
          </a:blip>
          <a:stretch>
            <a:fillRect/>
          </a:stretch>
        </p:blipFill>
        <p:spPr>
          <a:xfrm>
            <a:off x="152400" y="1170125"/>
            <a:ext cx="6517227" cy="382097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87"/>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Reactive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Reactive</a:t>
            </a:r>
            <a:endParaRPr/>
          </a:p>
        </p:txBody>
      </p:sp>
      <p:sp>
        <p:nvSpPr>
          <p:cNvPr id="480" name="Google Shape;480;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Selain membuat Reactive State menggunakan ref(), kita juga membuat Reactive State menggunakan reactive() </a:t>
            </a:r>
            <a:endParaRPr/>
          </a:p>
          <a:p>
            <a:pPr indent="-342900" lvl="0" marL="457200" rtl="0" algn="l">
              <a:spcBef>
                <a:spcPts val="0"/>
              </a:spcBef>
              <a:spcAft>
                <a:spcPts val="0"/>
              </a:spcAft>
              <a:buSzPts val="1800"/>
              <a:buChar char="●"/>
            </a:pPr>
            <a:r>
              <a:rPr lang="id" u="sng">
                <a:solidFill>
                  <a:schemeClr val="hlink"/>
                </a:solidFill>
                <a:hlinkClick r:id="rId3"/>
              </a:rPr>
              <a:t>https://vuejs.org/api/reactivity-core.html#reactive</a:t>
            </a:r>
            <a:endParaRPr/>
          </a:p>
          <a:p>
            <a:pPr indent="-342900" lvl="0" marL="457200" rtl="0" algn="l">
              <a:spcBef>
                <a:spcPts val="0"/>
              </a:spcBef>
              <a:spcAft>
                <a:spcPts val="0"/>
              </a:spcAft>
              <a:buSzPts val="1800"/>
              <a:buChar char="●"/>
            </a:pPr>
            <a:r>
              <a:rPr lang="id"/>
              <a:t>Namun, penggunaan reactive() ini digunakan untuk tipe data complex, karena hasil dari reactive() ini adalah JavaScript Proxies, dimana tiap perubahan ke data nya akan dideteksi oleh Vue, sehingga Vue bisa melakukan render ulang Component setelah mendeteksi perubahan</a:t>
            </a:r>
            <a:endParaRPr/>
          </a:p>
          <a:p>
            <a:pPr indent="-342900" lvl="0" marL="457200" rtl="0" algn="l">
              <a:spcBef>
                <a:spcPts val="0"/>
              </a:spcBef>
              <a:spcAft>
                <a:spcPts val="0"/>
              </a:spcAft>
              <a:buSzPts val="1800"/>
              <a:buChar char="●"/>
            </a:pPr>
            <a:r>
              <a:rPr lang="id" u="sng">
                <a:solidFill>
                  <a:schemeClr val="hlink"/>
                </a:solidFill>
                <a:hlinkClick r:id="rId4"/>
              </a:rPr>
              <a:t>https://developer.mozilla.org/en-US/docs/Web/JavaScript/Reference/Global_Objects/Proxy</a:t>
            </a:r>
            <a:r>
              <a:rPr lang="id"/>
              <a:t>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486" name="Google Shape;486;p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Sekarang kita akan coba buat halaman yang memiliki input firstName dan lastName, selanjutnya ketika di klik tombol Say Hello, nanti akan menampilkan tulisan Hello firstName lastName</a:t>
            </a:r>
            <a:endParaRPr/>
          </a:p>
          <a:p>
            <a:pPr indent="-342900" lvl="0" marL="457200" rtl="0" algn="l">
              <a:spcBef>
                <a:spcPts val="0"/>
              </a:spcBef>
              <a:spcAft>
                <a:spcPts val="0"/>
              </a:spcAft>
              <a:buSzPts val="1800"/>
              <a:buChar char="●"/>
            </a:pPr>
            <a:r>
              <a:rPr lang="id"/>
              <a:t>Buatlah halaman say-hello.html</a:t>
            </a:r>
            <a:endParaRPr/>
          </a:p>
          <a:p>
            <a:pPr indent="-342900" lvl="0" marL="457200" rtl="0" algn="l">
              <a:spcBef>
                <a:spcPts val="0"/>
              </a:spcBef>
              <a:spcAft>
                <a:spcPts val="0"/>
              </a:spcAft>
              <a:buSzPts val="1800"/>
              <a:buChar char="●"/>
            </a:pPr>
            <a:r>
              <a:rPr lang="id"/>
              <a:t>Registrasikan ke vite.config.js</a:t>
            </a:r>
            <a:endParaRPr/>
          </a:p>
          <a:p>
            <a:pPr indent="-342900" lvl="0" marL="457200" rtl="0" algn="l">
              <a:spcBef>
                <a:spcPts val="0"/>
              </a:spcBef>
              <a:spcAft>
                <a:spcPts val="0"/>
              </a:spcAft>
              <a:buSzPts val="1800"/>
              <a:buChar char="●"/>
            </a:pPr>
            <a:r>
              <a:rPr lang="id"/>
              <a:t>Buat src/say-hello.js</a:t>
            </a:r>
            <a:endParaRPr/>
          </a:p>
          <a:p>
            <a:pPr indent="-342900" lvl="0" marL="457200" rtl="0" algn="l">
              <a:spcBef>
                <a:spcPts val="0"/>
              </a:spcBef>
              <a:spcAft>
                <a:spcPts val="0"/>
              </a:spcAft>
              <a:buSzPts val="1800"/>
              <a:buChar char="●"/>
            </a:pPr>
            <a:r>
              <a:rPr lang="id"/>
              <a:t>Buat komponen src/components/SayHello.vue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src/components/SayHello.vue</a:t>
            </a:r>
            <a:endParaRPr/>
          </a:p>
        </p:txBody>
      </p:sp>
      <p:pic>
        <p:nvPicPr>
          <p:cNvPr id="492" name="Google Shape;492;p90"/>
          <p:cNvPicPr preferRelativeResize="0"/>
          <p:nvPr/>
        </p:nvPicPr>
        <p:blipFill>
          <a:blip r:embed="rId3">
            <a:alphaModFix/>
          </a:blip>
          <a:stretch>
            <a:fillRect/>
          </a:stretch>
        </p:blipFill>
        <p:spPr>
          <a:xfrm>
            <a:off x="152400" y="1170125"/>
            <a:ext cx="4702738" cy="382097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Keterbatasan Reactive</a:t>
            </a:r>
            <a:endParaRPr/>
          </a:p>
        </p:txBody>
      </p:sp>
      <p:sp>
        <p:nvSpPr>
          <p:cNvPr id="498" name="Google Shape;498;p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menggunakan reactive() terdapat beberapa keterbatasan dibanding ref()</a:t>
            </a:r>
            <a:endParaRPr/>
          </a:p>
          <a:p>
            <a:pPr indent="-342900" lvl="0" marL="457200" rtl="0" algn="l">
              <a:spcBef>
                <a:spcPts val="0"/>
              </a:spcBef>
              <a:spcAft>
                <a:spcPts val="0"/>
              </a:spcAft>
              <a:buSzPts val="1800"/>
              <a:buChar char="●"/>
            </a:pPr>
            <a:r>
              <a:rPr lang="id"/>
              <a:t>Karena menggunakan JavaScript Proxy, jadi hanya tipe data objects (object, array, collection) yang bisa digunakan, tidak bisa untuk tipe data primitive (string, number, boolean)</a:t>
            </a:r>
            <a:endParaRPr/>
          </a:p>
          <a:p>
            <a:pPr indent="-342900" lvl="0" marL="457200" rtl="0" algn="l">
              <a:spcBef>
                <a:spcPts val="0"/>
              </a:spcBef>
              <a:spcAft>
                <a:spcPts val="0"/>
              </a:spcAft>
              <a:buSzPts val="1800"/>
              <a:buChar char="●"/>
            </a:pPr>
            <a:r>
              <a:rPr lang="id"/>
              <a:t>Tidak bisa di replace seluruh object nya, karena akan menjadikan Proxy diubah dengan object baru, sehingga Vue akan kehilangan kemampuan untuk melakukan track perubahan data</a:t>
            </a:r>
            <a:endParaRPr/>
          </a:p>
          <a:p>
            <a:pPr indent="-342900" lvl="0" marL="457200" rtl="0" algn="l">
              <a:spcBef>
                <a:spcPts val="0"/>
              </a:spcBef>
              <a:spcAft>
                <a:spcPts val="0"/>
              </a:spcAft>
              <a:buSzPts val="1800"/>
              <a:buChar char="●"/>
            </a:pPr>
            <a:r>
              <a:rPr lang="id"/>
              <a:t>Tidak aman saat menggunakan Destructuring Object, karena saat kita melakukan Destructuring Object, secara otomatis hasil Destructuring tersebut keluar dari JavaScript Proxy</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92"/>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Computed Properties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Method</a:t>
            </a:r>
            <a:endParaRPr/>
          </a:p>
        </p:txBody>
      </p:sp>
      <p:sp>
        <p:nvSpPr>
          <p:cNvPr id="509" name="Google Shape;509;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membuat expression di Template, diharapkan expression yang dibuat di Template itu sederhana</a:t>
            </a:r>
            <a:endParaRPr/>
          </a:p>
          <a:p>
            <a:pPr indent="-342900" lvl="0" marL="457200" rtl="0" algn="l">
              <a:spcBef>
                <a:spcPts val="0"/>
              </a:spcBef>
              <a:spcAft>
                <a:spcPts val="0"/>
              </a:spcAft>
              <a:buSzPts val="1800"/>
              <a:buChar char="●"/>
            </a:pPr>
            <a:r>
              <a:rPr lang="id"/>
              <a:t>Jika terlalu banyak menyimpan logic di Template akan membuat Template menjadi sulit untuk di maintain</a:t>
            </a:r>
            <a:endParaRPr/>
          </a:p>
          <a:p>
            <a:pPr indent="-342900" lvl="0" marL="457200" rtl="0" algn="l">
              <a:spcBef>
                <a:spcPts val="0"/>
              </a:spcBef>
              <a:spcAft>
                <a:spcPts val="0"/>
              </a:spcAft>
              <a:buSzPts val="1800"/>
              <a:buChar char="●"/>
            </a:pPr>
            <a:r>
              <a:rPr lang="id"/>
              <a:t>Agar lebih mudah di maintain, ketika ada expression yang kompleks, disarankan dipisahkan dalam sebuah method atau function</a:t>
            </a:r>
            <a:endParaRPr/>
          </a:p>
          <a:p>
            <a:pPr indent="-342900" lvl="0" marL="457200" rtl="0" algn="l">
              <a:spcBef>
                <a:spcPts val="0"/>
              </a:spcBef>
              <a:spcAft>
                <a:spcPts val="0"/>
              </a:spcAft>
              <a:buSzPts val="1800"/>
              <a:buChar char="●"/>
            </a:pPr>
            <a:r>
              <a:rPr lang="id"/>
              <a:t>Misal kita akan ubah komponen SayHello, dimana kita akan membuat function fullName(), yang mengembalikan data firstName dan lastName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Sejarah VueJS</a:t>
            </a:r>
            <a:endParaRPr/>
          </a:p>
        </p:txBody>
      </p:sp>
      <p:sp>
        <p:nvSpPr>
          <p:cNvPr id="146" name="Google Shape;14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VueJS atau lebih biasa dipanggil Vue (dibawa view), adalah Frontend Framework OpenSource</a:t>
            </a:r>
            <a:endParaRPr/>
          </a:p>
          <a:p>
            <a:pPr indent="-342900" lvl="0" marL="457200" rtl="0" algn="l">
              <a:spcBef>
                <a:spcPts val="0"/>
              </a:spcBef>
              <a:spcAft>
                <a:spcPts val="0"/>
              </a:spcAft>
              <a:buSzPts val="1800"/>
              <a:buChar char="●"/>
            </a:pPr>
            <a:r>
              <a:rPr lang="id"/>
              <a:t>Pertama kali dibuat oleh Evan You, dan sekarang dimantain oleh Evan You dan juga Core Team Member (kontributor)</a:t>
            </a:r>
            <a:endParaRPr/>
          </a:p>
          <a:p>
            <a:pPr indent="-342900" lvl="0" marL="457200" rtl="0" algn="l">
              <a:spcBef>
                <a:spcPts val="0"/>
              </a:spcBef>
              <a:spcAft>
                <a:spcPts val="0"/>
              </a:spcAft>
              <a:buSzPts val="1800"/>
              <a:buChar char="●"/>
            </a:pPr>
            <a:r>
              <a:rPr lang="id"/>
              <a:t>VueJS pertama kali diperkenalkan sekitar tahun 2013, dan sekarang menjadi salah satu Frontend Framework yang populer</a:t>
            </a:r>
            <a:endParaRPr/>
          </a:p>
          <a:p>
            <a:pPr indent="-342900" lvl="0" marL="457200" rtl="0" algn="l">
              <a:spcBef>
                <a:spcPts val="0"/>
              </a:spcBef>
              <a:spcAft>
                <a:spcPts val="0"/>
              </a:spcAft>
              <a:buSzPts val="1800"/>
              <a:buChar char="●"/>
            </a:pPr>
            <a:r>
              <a:rPr lang="id" u="sng">
                <a:solidFill>
                  <a:schemeClr val="hlink"/>
                </a:solidFill>
                <a:hlinkClick r:id="rId3"/>
              </a:rPr>
              <a:t>https://vuejs.org/</a:t>
            </a:r>
            <a:r>
              <a:rPr lang="id"/>
              <a:t> </a:t>
            </a:r>
            <a:endParaRPr/>
          </a:p>
          <a:p>
            <a:pPr indent="-342900" lvl="0" marL="457200" rtl="0" algn="l">
              <a:spcBef>
                <a:spcPts val="0"/>
              </a:spcBef>
              <a:spcAft>
                <a:spcPts val="0"/>
              </a:spcAft>
              <a:buSzPts val="1800"/>
              <a:buChar char="●"/>
            </a:pPr>
            <a:r>
              <a:rPr lang="id" u="sng">
                <a:solidFill>
                  <a:schemeClr val="hlink"/>
                </a:solidFill>
                <a:hlinkClick r:id="rId4"/>
              </a:rPr>
              <a:t>https://github.com/vuejs/core</a:t>
            </a:r>
            <a:r>
              <a:rPr lang="id"/>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src/components/SayHello.vue</a:t>
            </a:r>
            <a:endParaRPr/>
          </a:p>
        </p:txBody>
      </p:sp>
      <p:pic>
        <p:nvPicPr>
          <p:cNvPr id="515" name="Google Shape;515;p94"/>
          <p:cNvPicPr preferRelativeResize="0"/>
          <p:nvPr/>
        </p:nvPicPr>
        <p:blipFill>
          <a:blip r:embed="rId3">
            <a:alphaModFix/>
          </a:blip>
          <a:stretch>
            <a:fillRect/>
          </a:stretch>
        </p:blipFill>
        <p:spPr>
          <a:xfrm>
            <a:off x="152400" y="1170125"/>
            <a:ext cx="5011256" cy="38209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Masalah Dengan Method</a:t>
            </a:r>
            <a:endParaRPr/>
          </a:p>
        </p:txBody>
      </p:sp>
      <p:sp>
        <p:nvSpPr>
          <p:cNvPr id="521" name="Google Shape;521;p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Sampai saat ini, mungkin kita tidak melihat ada masalah. </a:t>
            </a:r>
            <a:endParaRPr/>
          </a:p>
          <a:p>
            <a:pPr indent="-342900" lvl="0" marL="457200" rtl="0" algn="l">
              <a:spcBef>
                <a:spcPts val="0"/>
              </a:spcBef>
              <a:spcAft>
                <a:spcPts val="0"/>
              </a:spcAft>
              <a:buSzPts val="1800"/>
              <a:buChar char="●"/>
            </a:pPr>
            <a:r>
              <a:rPr lang="id"/>
              <a:t>Tapi sebenarnya ada masalah yang terjadi ketika kita membuat method / function</a:t>
            </a:r>
            <a:endParaRPr/>
          </a:p>
          <a:p>
            <a:pPr indent="-342900" lvl="0" marL="457200" rtl="0" algn="l">
              <a:spcBef>
                <a:spcPts val="0"/>
              </a:spcBef>
              <a:spcAft>
                <a:spcPts val="0"/>
              </a:spcAft>
              <a:buSzPts val="1800"/>
              <a:buChar char="●"/>
            </a:pPr>
            <a:r>
              <a:rPr lang="id"/>
              <a:t>Masalahnya adalah, setiap Component di render-ulang, maka method / function tersebut akan dipanggil lagi, walaupun tidak ada State yang berubah</a:t>
            </a:r>
            <a:endParaRPr/>
          </a:p>
          <a:p>
            <a:pPr indent="-342900" lvl="0" marL="457200" rtl="0" algn="l">
              <a:spcBef>
                <a:spcPts val="0"/>
              </a:spcBef>
              <a:spcAft>
                <a:spcPts val="0"/>
              </a:spcAft>
              <a:buSzPts val="1800"/>
              <a:buChar char="●"/>
            </a:pPr>
            <a:r>
              <a:rPr lang="id"/>
              <a:t>Jika method / function sebenarnya mengembalikan value yang sama, dikarenakan State nya tetap sama, maka alangkah lebih baiknya kita tidak perlu mengeksekusi ulang logic dari method nya</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src/components/SayHello.vue</a:t>
            </a:r>
            <a:endParaRPr/>
          </a:p>
        </p:txBody>
      </p:sp>
      <p:pic>
        <p:nvPicPr>
          <p:cNvPr id="527" name="Google Shape;527;p96"/>
          <p:cNvPicPr preferRelativeResize="0"/>
          <p:nvPr/>
        </p:nvPicPr>
        <p:blipFill>
          <a:blip r:embed="rId3">
            <a:alphaModFix/>
          </a:blip>
          <a:stretch>
            <a:fillRect/>
          </a:stretch>
        </p:blipFill>
        <p:spPr>
          <a:xfrm>
            <a:off x="152400" y="1170125"/>
            <a:ext cx="5474284" cy="3820977"/>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Compute Properties</a:t>
            </a:r>
            <a:endParaRPr/>
          </a:p>
        </p:txBody>
      </p:sp>
      <p:sp>
        <p:nvSpPr>
          <p:cNvPr id="533" name="Google Shape;533;p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Masalah ini sudah disediakan solusinya oleh Vue, yaitu menggunakan computed() function</a:t>
            </a:r>
            <a:endParaRPr/>
          </a:p>
          <a:p>
            <a:pPr indent="-342900" lvl="0" marL="457200" rtl="0" algn="l">
              <a:spcBef>
                <a:spcPts val="0"/>
              </a:spcBef>
              <a:spcAft>
                <a:spcPts val="0"/>
              </a:spcAft>
              <a:buSzPts val="1800"/>
              <a:buChar char="●"/>
            </a:pPr>
            <a:r>
              <a:rPr lang="id" u="sng">
                <a:solidFill>
                  <a:schemeClr val="hlink"/>
                </a:solidFill>
                <a:hlinkClick r:id="rId3"/>
              </a:rPr>
              <a:t>https://vuejs.org/api/reactivity-core.html#computed</a:t>
            </a:r>
            <a:endParaRPr/>
          </a:p>
          <a:p>
            <a:pPr indent="-342900" lvl="0" marL="457200" rtl="0" algn="l">
              <a:spcBef>
                <a:spcPts val="0"/>
              </a:spcBef>
              <a:spcAft>
                <a:spcPts val="0"/>
              </a:spcAft>
              <a:buSzPts val="1800"/>
              <a:buChar char="●"/>
            </a:pPr>
            <a:r>
              <a:rPr lang="id"/>
              <a:t>Vue bisa tahu isi State yang digunakan di dalam computed() function, dan ketika terjadi perubahan di State tersebut, maka function di computed() akan dipanggil ulang</a:t>
            </a:r>
            <a:endParaRPr/>
          </a:p>
          <a:p>
            <a:pPr indent="-342900" lvl="0" marL="457200" rtl="0" algn="l">
              <a:spcBef>
                <a:spcPts val="0"/>
              </a:spcBef>
              <a:spcAft>
                <a:spcPts val="0"/>
              </a:spcAft>
              <a:buSzPts val="1800"/>
              <a:buChar char="●"/>
            </a:pPr>
            <a:r>
              <a:rPr lang="id"/>
              <a:t>Jika tidak ada State yang berubah, maka function di computed() tidak akan dipanggil ulang (atau di Cache)</a:t>
            </a:r>
            <a:endParaRPr/>
          </a:p>
          <a:p>
            <a:pPr indent="-342900" lvl="0" marL="457200" rtl="0" algn="l">
              <a:spcBef>
                <a:spcPts val="0"/>
              </a:spcBef>
              <a:spcAft>
                <a:spcPts val="0"/>
              </a:spcAft>
              <a:buSzPts val="1800"/>
              <a:buChar char="●"/>
            </a:pPr>
            <a:r>
              <a:rPr lang="id"/>
              <a:t>Return value dari computed() mirip seperti ref(), yaitu object {value}</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src/components/SayHello.vue</a:t>
            </a:r>
            <a:endParaRPr/>
          </a:p>
        </p:txBody>
      </p:sp>
      <p:pic>
        <p:nvPicPr>
          <p:cNvPr id="539" name="Google Shape;539;p98"/>
          <p:cNvPicPr preferRelativeResize="0"/>
          <p:nvPr/>
        </p:nvPicPr>
        <p:blipFill>
          <a:blip r:embed="rId3">
            <a:alphaModFix/>
          </a:blip>
          <a:stretch>
            <a:fillRect/>
          </a:stretch>
        </p:blipFill>
        <p:spPr>
          <a:xfrm>
            <a:off x="152400" y="1170125"/>
            <a:ext cx="5702661" cy="38209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Value Sebelumnya</a:t>
            </a:r>
            <a:endParaRPr/>
          </a:p>
        </p:txBody>
      </p:sp>
      <p:sp>
        <p:nvSpPr>
          <p:cNvPr id="545" name="Google Shape;545;p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Jika kita ingin mendapatkan value pada computed() sebelumnya, kita bisa tambahkan parameter pada function di computed()</a:t>
            </a:r>
            <a:endParaRPr/>
          </a:p>
          <a:p>
            <a:pPr indent="-342900" lvl="0" marL="457200" rtl="0" algn="l">
              <a:spcBef>
                <a:spcPts val="0"/>
              </a:spcBef>
              <a:spcAft>
                <a:spcPts val="0"/>
              </a:spcAft>
              <a:buSzPts val="1800"/>
              <a:buChar char="●"/>
            </a:pPr>
            <a:r>
              <a:rPr lang="id"/>
              <a:t>Nanti sebelum function di computed() dipanggil, maka nilai computed() sebelumnya akan dijadikan sebagai parameter</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src/components/SayHello.vue</a:t>
            </a:r>
            <a:endParaRPr/>
          </a:p>
        </p:txBody>
      </p:sp>
      <p:pic>
        <p:nvPicPr>
          <p:cNvPr id="551" name="Google Shape;551;p100"/>
          <p:cNvPicPr preferRelativeResize="0"/>
          <p:nvPr/>
        </p:nvPicPr>
        <p:blipFill>
          <a:blip r:embed="rId3">
            <a:alphaModFix/>
          </a:blip>
          <a:stretch>
            <a:fillRect/>
          </a:stretch>
        </p:blipFill>
        <p:spPr>
          <a:xfrm>
            <a:off x="152400" y="1170125"/>
            <a:ext cx="5649239" cy="38209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101"/>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Style</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Style</a:t>
            </a:r>
            <a:endParaRPr/>
          </a:p>
        </p:txBody>
      </p:sp>
      <p:sp>
        <p:nvSpPr>
          <p:cNvPr id="562" name="Google Shape;562;p1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Salah satu yang biasa dilakukan saat membuat Component adalah menambahkan Style</a:t>
            </a:r>
            <a:endParaRPr/>
          </a:p>
          <a:p>
            <a:pPr indent="-342900" lvl="0" marL="457200" rtl="0" algn="l">
              <a:spcBef>
                <a:spcPts val="0"/>
              </a:spcBef>
              <a:spcAft>
                <a:spcPts val="0"/>
              </a:spcAft>
              <a:buSzPts val="1800"/>
              <a:buChar char="●"/>
            </a:pPr>
            <a:r>
              <a:rPr lang="id"/>
              <a:t>Saat menambahkan Style, kita biasanya menggunakan attribute class atau style, dan karena itu adalah attribute, kita bisa menggunakan Directive v-bind jika butuh value JavaScript Expression</a:t>
            </a:r>
            <a:endParaRPr/>
          </a:p>
          <a:p>
            <a:pPr indent="-342900" lvl="0" marL="457200" rtl="0" algn="l">
              <a:spcBef>
                <a:spcPts val="0"/>
              </a:spcBef>
              <a:spcAft>
                <a:spcPts val="0"/>
              </a:spcAft>
              <a:buSzPts val="1800"/>
              <a:buChar char="●"/>
            </a:pPr>
            <a:r>
              <a:rPr lang="id"/>
              <a:t>Salah satu hal menarik di Vue adalah, saat v-bind menggunakan argument class atau style, value nya bisa menggunakan Object dan Array</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Binding HTML Class</a:t>
            </a:r>
            <a:endParaRPr/>
          </a:p>
        </p:txBody>
      </p:sp>
      <p:sp>
        <p:nvSpPr>
          <p:cNvPr id="568" name="Google Shape;568;p10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menggunakan v-bind:class, kita bisa menggunakan object, dimana jika value object bernilai true, secara otomatis attribute akan dijadikan class nya</a:t>
            </a:r>
            <a:endParaRPr/>
          </a:p>
          <a:p>
            <a:pPr indent="-342900" lvl="0" marL="457200" rtl="0" algn="l">
              <a:spcBef>
                <a:spcPts val="0"/>
              </a:spcBef>
              <a:spcAft>
                <a:spcPts val="0"/>
              </a:spcAft>
              <a:buSzPts val="1800"/>
              <a:buChar char="●"/>
            </a:pPr>
            <a:r>
              <a:rPr lang="id"/>
              <a:t>Selain object, kita juga bisa menggunakan array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Component</a:t>
            </a:r>
            <a:endParaRPr/>
          </a:p>
        </p:txBody>
      </p:sp>
      <p:sp>
        <p:nvSpPr>
          <p:cNvPr id="152" name="Google Shape;15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belajar Vue, kita harus terbiasa dengan istilah Component</a:t>
            </a:r>
            <a:endParaRPr/>
          </a:p>
          <a:p>
            <a:pPr indent="-342900" lvl="0" marL="457200" rtl="0" algn="l">
              <a:spcBef>
                <a:spcPts val="0"/>
              </a:spcBef>
              <a:spcAft>
                <a:spcPts val="0"/>
              </a:spcAft>
              <a:buSzPts val="1800"/>
              <a:buChar char="●"/>
            </a:pPr>
            <a:r>
              <a:rPr lang="id"/>
              <a:t>Component adalah kumpulan kode yang bisa digunakan secara independen</a:t>
            </a:r>
            <a:endParaRPr/>
          </a:p>
          <a:p>
            <a:pPr indent="-342900" lvl="0" marL="457200" rtl="0" algn="l">
              <a:spcBef>
                <a:spcPts val="0"/>
              </a:spcBef>
              <a:spcAft>
                <a:spcPts val="0"/>
              </a:spcAft>
              <a:buSzPts val="1800"/>
              <a:buChar char="●"/>
            </a:pPr>
            <a:r>
              <a:rPr lang="id"/>
              <a:t>Component bisa berisikan satu atau lebih HTML Element, kode JavaScript dan CSS</a:t>
            </a:r>
            <a:endParaRPr/>
          </a:p>
          <a:p>
            <a:pPr indent="-342900" lvl="0" marL="457200" rtl="0" algn="l">
              <a:spcBef>
                <a:spcPts val="0"/>
              </a:spcBef>
              <a:spcAft>
                <a:spcPts val="0"/>
              </a:spcAft>
              <a:buSzPts val="1800"/>
              <a:buChar char="●"/>
            </a:pPr>
            <a:r>
              <a:rPr lang="id"/>
              <a:t>Tidak ada aturan harus seberapa kecil atau besar sebuah Component</a:t>
            </a:r>
            <a:endParaRPr/>
          </a:p>
          <a:p>
            <a:pPr indent="-342900" lvl="0" marL="457200" rtl="0" algn="l">
              <a:spcBef>
                <a:spcPts val="0"/>
              </a:spcBef>
              <a:spcAft>
                <a:spcPts val="0"/>
              </a:spcAft>
              <a:buSzPts val="1800"/>
              <a:buChar char="●"/>
            </a:pPr>
            <a:r>
              <a:rPr lang="id"/>
              <a:t>Anggap saja seperti membuat Function, kita bisa membuat Function yang besar, atau kecil, karena tujuan Function adalah agar bisa digunakan secara berulang-ulang, begitu juga tujuan dari Component</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574" name="Google Shape;574;p10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Sekarang kita akan coba membuat halaman yang bisa diatur class nya secara interakfit</a:t>
            </a:r>
            <a:endParaRPr/>
          </a:p>
          <a:p>
            <a:pPr indent="-342900" lvl="0" marL="457200" rtl="0" algn="l">
              <a:spcBef>
                <a:spcPts val="0"/>
              </a:spcBef>
              <a:spcAft>
                <a:spcPts val="0"/>
              </a:spcAft>
              <a:buSzPts val="1800"/>
              <a:buChar char="●"/>
            </a:pPr>
            <a:r>
              <a:rPr lang="id"/>
              <a:t>Buatlah halaman style.html</a:t>
            </a:r>
            <a:endParaRPr/>
          </a:p>
          <a:p>
            <a:pPr indent="-342900" lvl="0" marL="457200" rtl="0" algn="l">
              <a:spcBef>
                <a:spcPts val="0"/>
              </a:spcBef>
              <a:spcAft>
                <a:spcPts val="0"/>
              </a:spcAft>
              <a:buSzPts val="1800"/>
              <a:buChar char="●"/>
            </a:pPr>
            <a:r>
              <a:rPr lang="id"/>
              <a:t>Registrasikan ke vite.config.js</a:t>
            </a:r>
            <a:endParaRPr/>
          </a:p>
          <a:p>
            <a:pPr indent="-342900" lvl="0" marL="457200" rtl="0" algn="l">
              <a:spcBef>
                <a:spcPts val="0"/>
              </a:spcBef>
              <a:spcAft>
                <a:spcPts val="0"/>
              </a:spcAft>
              <a:buSzPts val="1800"/>
              <a:buChar char="●"/>
            </a:pPr>
            <a:r>
              <a:rPr lang="id"/>
              <a:t>Buat file style.js</a:t>
            </a:r>
            <a:endParaRPr/>
          </a:p>
          <a:p>
            <a:pPr indent="-342900" lvl="0" marL="457200" rtl="0" algn="l">
              <a:spcBef>
                <a:spcPts val="0"/>
              </a:spcBef>
              <a:spcAft>
                <a:spcPts val="0"/>
              </a:spcAft>
              <a:buSzPts val="1800"/>
              <a:buChar char="●"/>
            </a:pPr>
            <a:r>
              <a:rPr lang="id"/>
              <a:t>Buat component Style.vue</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src/components/Style.vue</a:t>
            </a:r>
            <a:endParaRPr/>
          </a:p>
        </p:txBody>
      </p:sp>
      <p:pic>
        <p:nvPicPr>
          <p:cNvPr id="580" name="Google Shape;580;p105"/>
          <p:cNvPicPr preferRelativeResize="0"/>
          <p:nvPr/>
        </p:nvPicPr>
        <p:blipFill>
          <a:blip r:embed="rId3">
            <a:alphaModFix/>
          </a:blip>
          <a:stretch>
            <a:fillRect/>
          </a:stretch>
        </p:blipFill>
        <p:spPr>
          <a:xfrm>
            <a:off x="152400" y="1170125"/>
            <a:ext cx="2753770" cy="3820975"/>
          </a:xfrm>
          <a:prstGeom prst="rect">
            <a:avLst/>
          </a:prstGeom>
          <a:noFill/>
          <a:ln>
            <a:noFill/>
          </a:ln>
        </p:spPr>
      </p:pic>
      <p:pic>
        <p:nvPicPr>
          <p:cNvPr id="581" name="Google Shape;581;p105"/>
          <p:cNvPicPr preferRelativeResize="0"/>
          <p:nvPr/>
        </p:nvPicPr>
        <p:blipFill>
          <a:blip r:embed="rId4">
            <a:alphaModFix/>
          </a:blip>
          <a:stretch>
            <a:fillRect/>
          </a:stretch>
        </p:blipFill>
        <p:spPr>
          <a:xfrm>
            <a:off x="3058570" y="1170125"/>
            <a:ext cx="3935033" cy="382097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Binding Inline Style</a:t>
            </a:r>
            <a:endParaRPr/>
          </a:p>
        </p:txBody>
      </p:sp>
      <p:sp>
        <p:nvSpPr>
          <p:cNvPr id="587" name="Google Shape;587;p1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Selain menggunakan attribute class, kita juga bisa menggunakan attribute style jika ingin membuat inline style</a:t>
            </a:r>
            <a:endParaRPr/>
          </a:p>
          <a:p>
            <a:pPr indent="-342900" lvl="0" marL="457200" rtl="0" algn="l">
              <a:spcBef>
                <a:spcPts val="0"/>
              </a:spcBef>
              <a:spcAft>
                <a:spcPts val="0"/>
              </a:spcAft>
              <a:buSzPts val="1800"/>
              <a:buChar char="●"/>
            </a:pPr>
            <a:r>
              <a:rPr lang="id"/>
              <a:t>Sama seperti class, v-bind:style juga mendukung value Object atau Array</a:t>
            </a:r>
            <a:endParaRPr/>
          </a:p>
          <a:p>
            <a:pPr indent="-342900" lvl="0" marL="457200" rtl="0" algn="l">
              <a:spcBef>
                <a:spcPts val="0"/>
              </a:spcBef>
              <a:spcAft>
                <a:spcPts val="0"/>
              </a:spcAft>
              <a:buSzPts val="1800"/>
              <a:buChar char="●"/>
            </a:pPr>
            <a:r>
              <a:rPr lang="id"/>
              <a:t>Berbeda dengan style yang menggunakan value boolean pada Object-nya, pada style, kita harus menyebutkan value CSS nya</a:t>
            </a:r>
            <a:endParaRPr/>
          </a:p>
          <a:p>
            <a:pPr indent="-342900" lvl="0" marL="457200" rtl="0" algn="l">
              <a:spcBef>
                <a:spcPts val="0"/>
              </a:spcBef>
              <a:spcAft>
                <a:spcPts val="0"/>
              </a:spcAft>
              <a:buSzPts val="1800"/>
              <a:buChar char="●"/>
            </a:pPr>
            <a:r>
              <a:rPr lang="id"/>
              <a:t>Dan untuk Array, digunakan untuk menggabungkan beberapa Object style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t>
            </a:r>
            <a:r>
              <a:rPr lang="id"/>
              <a:t>src/components/Style.vue</a:t>
            </a:r>
            <a:endParaRPr/>
          </a:p>
        </p:txBody>
      </p:sp>
      <p:pic>
        <p:nvPicPr>
          <p:cNvPr id="593" name="Google Shape;593;p107"/>
          <p:cNvPicPr preferRelativeResize="0"/>
          <p:nvPr/>
        </p:nvPicPr>
        <p:blipFill>
          <a:blip r:embed="rId3">
            <a:alphaModFix/>
          </a:blip>
          <a:stretch>
            <a:fillRect/>
          </a:stretch>
        </p:blipFill>
        <p:spPr>
          <a:xfrm>
            <a:off x="152400" y="1170125"/>
            <a:ext cx="3707566" cy="382097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Scoped CSS</a:t>
            </a:r>
            <a:endParaRPr/>
          </a:p>
        </p:txBody>
      </p:sp>
      <p:sp>
        <p:nvSpPr>
          <p:cNvPr id="599" name="Google Shape;599;p10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membuat &lt;style&gt; pada komponen dengan attribute scoped</a:t>
            </a:r>
            <a:endParaRPr/>
          </a:p>
          <a:p>
            <a:pPr indent="-342900" lvl="0" marL="457200" rtl="0" algn="l">
              <a:spcBef>
                <a:spcPts val="0"/>
              </a:spcBef>
              <a:spcAft>
                <a:spcPts val="0"/>
              </a:spcAft>
              <a:buSzPts val="1800"/>
              <a:buChar char="●"/>
            </a:pPr>
            <a:r>
              <a:rPr lang="id"/>
              <a:t>Itu artinya Style tersebut hanya digunakan di Component tersebut</a:t>
            </a:r>
            <a:endParaRPr/>
          </a:p>
          <a:p>
            <a:pPr indent="-342900" lvl="0" marL="457200" rtl="0" algn="l">
              <a:spcBef>
                <a:spcPts val="0"/>
              </a:spcBef>
              <a:spcAft>
                <a:spcPts val="0"/>
              </a:spcAft>
              <a:buSzPts val="1800"/>
              <a:buChar char="●"/>
            </a:pPr>
            <a:r>
              <a:rPr lang="id"/>
              <a:t>Hal ini membuat kita mudah melakukan maintain style CSS, karena tidak perlu khawatir bentrok dengan style di Component lainnya</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09"/>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Conditional Rendering</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Conditional Rendering</a:t>
            </a:r>
            <a:endParaRPr/>
          </a:p>
        </p:txBody>
      </p:sp>
      <p:sp>
        <p:nvSpPr>
          <p:cNvPr id="610" name="Google Shape;610;p11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kita membuat Component, kita pasti akan sering sekali menambah kondisi</a:t>
            </a:r>
            <a:endParaRPr/>
          </a:p>
          <a:p>
            <a:pPr indent="-342900" lvl="0" marL="457200" rtl="0" algn="l">
              <a:spcBef>
                <a:spcPts val="0"/>
              </a:spcBef>
              <a:spcAft>
                <a:spcPts val="0"/>
              </a:spcAft>
              <a:buSzPts val="1800"/>
              <a:buChar char="●"/>
            </a:pPr>
            <a:r>
              <a:rPr lang="id"/>
              <a:t>Misal jika kondisi terpenuhi, maka component / element akan ditampilkan, jika tidak, maka component / element tidak perlu ditampilkan</a:t>
            </a:r>
            <a:endParaRPr/>
          </a:p>
          <a:p>
            <a:pPr indent="-342900" lvl="0" marL="457200" rtl="0" algn="l">
              <a:spcBef>
                <a:spcPts val="0"/>
              </a:spcBef>
              <a:spcAft>
                <a:spcPts val="0"/>
              </a:spcAft>
              <a:buSzPts val="1800"/>
              <a:buChar char="●"/>
            </a:pPr>
            <a:r>
              <a:rPr lang="id"/>
              <a:t>Vue menyediakan banyak directive untuk melakukan Conditional Rendering</a:t>
            </a:r>
            <a:endParaRPr/>
          </a:p>
          <a:p>
            <a:pPr indent="-342900" lvl="0" marL="457200" rtl="0" algn="l">
              <a:spcBef>
                <a:spcPts val="0"/>
              </a:spcBef>
              <a:spcAft>
                <a:spcPts val="0"/>
              </a:spcAft>
              <a:buSzPts val="1800"/>
              <a:buChar char="●"/>
            </a:pPr>
            <a:r>
              <a:rPr lang="id"/>
              <a:t>Ada v-if untuk kondisi if, v-else-if untuk kondisi else if dan v-else untuk kondisi else</a:t>
            </a:r>
            <a:endParaRPr/>
          </a:p>
          <a:p>
            <a:pPr indent="-342900" lvl="0" marL="457200" rtl="0" algn="l">
              <a:spcBef>
                <a:spcPts val="0"/>
              </a:spcBef>
              <a:spcAft>
                <a:spcPts val="0"/>
              </a:spcAft>
              <a:buSzPts val="1800"/>
              <a:buChar char="●"/>
            </a:pPr>
            <a:r>
              <a:rPr lang="id"/>
              <a:t>Kita bisa tempatkan di &lt;template&gt; atau di element HTML</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616" name="Google Shape;616;p1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Sekarang kita akan membuat halaman web untuk memberi ucapan selamat berdasarkan score</a:t>
            </a:r>
            <a:endParaRPr/>
          </a:p>
          <a:p>
            <a:pPr indent="-342900" lvl="0" marL="457200" rtl="0" algn="l">
              <a:spcBef>
                <a:spcPts val="0"/>
              </a:spcBef>
              <a:spcAft>
                <a:spcPts val="0"/>
              </a:spcAft>
              <a:buSzPts val="1800"/>
              <a:buChar char="●"/>
            </a:pPr>
            <a:r>
              <a:rPr lang="id"/>
              <a:t>Buat halaman score.html</a:t>
            </a:r>
            <a:endParaRPr/>
          </a:p>
          <a:p>
            <a:pPr indent="-342900" lvl="0" marL="457200" rtl="0" algn="l">
              <a:spcBef>
                <a:spcPts val="0"/>
              </a:spcBef>
              <a:spcAft>
                <a:spcPts val="0"/>
              </a:spcAft>
              <a:buSzPts val="1800"/>
              <a:buChar char="●"/>
            </a:pPr>
            <a:r>
              <a:rPr lang="id"/>
              <a:t>Registrasikan ke vite.config.js</a:t>
            </a:r>
            <a:endParaRPr/>
          </a:p>
          <a:p>
            <a:pPr indent="-342900" lvl="0" marL="457200" rtl="0" algn="l">
              <a:spcBef>
                <a:spcPts val="0"/>
              </a:spcBef>
              <a:spcAft>
                <a:spcPts val="0"/>
              </a:spcAft>
              <a:buSzPts val="1800"/>
              <a:buChar char="●"/>
            </a:pPr>
            <a:r>
              <a:rPr lang="id"/>
              <a:t>Buat file src/score.js</a:t>
            </a:r>
            <a:endParaRPr/>
          </a:p>
          <a:p>
            <a:pPr indent="-342900" lvl="0" marL="457200" rtl="0" algn="l">
              <a:spcBef>
                <a:spcPts val="0"/>
              </a:spcBef>
              <a:spcAft>
                <a:spcPts val="0"/>
              </a:spcAft>
              <a:buSzPts val="1800"/>
              <a:buChar char="●"/>
            </a:pPr>
            <a:r>
              <a:rPr lang="id"/>
              <a:t>Buat komponent src/components/Score.vue</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src/components/Score.vue</a:t>
            </a:r>
            <a:endParaRPr/>
          </a:p>
        </p:txBody>
      </p:sp>
      <p:pic>
        <p:nvPicPr>
          <p:cNvPr id="622" name="Google Shape;622;p112"/>
          <p:cNvPicPr preferRelativeResize="0"/>
          <p:nvPr/>
        </p:nvPicPr>
        <p:blipFill>
          <a:blip r:embed="rId3">
            <a:alphaModFix/>
          </a:blip>
          <a:stretch>
            <a:fillRect/>
          </a:stretch>
        </p:blipFill>
        <p:spPr>
          <a:xfrm>
            <a:off x="152400" y="1170125"/>
            <a:ext cx="3143250" cy="1762125"/>
          </a:xfrm>
          <a:prstGeom prst="rect">
            <a:avLst/>
          </a:prstGeom>
          <a:noFill/>
          <a:ln>
            <a:noFill/>
          </a:ln>
        </p:spPr>
      </p:pic>
      <p:pic>
        <p:nvPicPr>
          <p:cNvPr id="623" name="Google Shape;623;p112"/>
          <p:cNvPicPr preferRelativeResize="0"/>
          <p:nvPr/>
        </p:nvPicPr>
        <p:blipFill>
          <a:blip r:embed="rId4">
            <a:alphaModFix/>
          </a:blip>
          <a:stretch>
            <a:fillRect/>
          </a:stretch>
        </p:blipFill>
        <p:spPr>
          <a:xfrm>
            <a:off x="3448050" y="1170125"/>
            <a:ext cx="3819525" cy="32766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Show</a:t>
            </a:r>
            <a:endParaRPr/>
          </a:p>
        </p:txBody>
      </p:sp>
      <p:sp>
        <p:nvSpPr>
          <p:cNvPr id="629" name="Google Shape;629;p1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menggunakan Directive if, else-if dan else, Element yang kita tambahkan Directive tersebut tidak akan ditambahkan ke DOM jika tidak dibutuhkan</a:t>
            </a:r>
            <a:endParaRPr/>
          </a:p>
          <a:p>
            <a:pPr indent="-342900" lvl="0" marL="457200" rtl="0" algn="l">
              <a:spcBef>
                <a:spcPts val="0"/>
              </a:spcBef>
              <a:spcAft>
                <a:spcPts val="0"/>
              </a:spcAft>
              <a:buSzPts val="1800"/>
              <a:buChar char="●"/>
            </a:pPr>
            <a:r>
              <a:rPr lang="id"/>
              <a:t>Jadi bukan menghilangkan tampilan menggunakan CSS display</a:t>
            </a:r>
            <a:endParaRPr/>
          </a:p>
          <a:p>
            <a:pPr indent="-342900" lvl="0" marL="457200" rtl="0" algn="l">
              <a:spcBef>
                <a:spcPts val="0"/>
              </a:spcBef>
              <a:spcAft>
                <a:spcPts val="0"/>
              </a:spcAft>
              <a:buSzPts val="1800"/>
              <a:buChar char="●"/>
            </a:pPr>
            <a:r>
              <a:rPr lang="id"/>
              <a:t>Namun, ada Directive yang bisa digunakan untuk menghilangkan element menggunakan CSS display, yaitu v-show</a:t>
            </a:r>
            <a:endParaRPr/>
          </a:p>
          <a:p>
            <a:pPr indent="-342900" lvl="0" marL="457200" rtl="0" algn="l">
              <a:spcBef>
                <a:spcPts val="0"/>
              </a:spcBef>
              <a:spcAft>
                <a:spcPts val="0"/>
              </a:spcAft>
              <a:buSzPts val="1800"/>
              <a:buChar char="●"/>
            </a:pPr>
            <a:r>
              <a:rPr lang="id"/>
              <a:t>Namun saat menggunakan v-show, artinya element tetap akan ditambahkan ke DOM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Ekosistem</a:t>
            </a:r>
            <a:endParaRPr/>
          </a:p>
        </p:txBody>
      </p:sp>
      <p:sp>
        <p:nvSpPr>
          <p:cNvPr id="158" name="Google Shape;158;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Vue mengembangkan ekosistem nya sendiri, berbeda dengan React dimana banyak sekali pihak diluar React yang mengembangkan ekosistem nya</a:t>
            </a:r>
            <a:endParaRPr/>
          </a:p>
          <a:p>
            <a:pPr indent="-342900" lvl="0" marL="457200" rtl="0" algn="l">
              <a:spcBef>
                <a:spcPts val="0"/>
              </a:spcBef>
              <a:spcAft>
                <a:spcPts val="0"/>
              </a:spcAft>
              <a:buSzPts val="1800"/>
              <a:buChar char="●"/>
            </a:pPr>
            <a:r>
              <a:rPr lang="id"/>
              <a:t>Vue sendiri mengembangkan ekosistem nya sendiri, seperti contohnya Vue Router, Pinia (State Management)</a:t>
            </a:r>
            <a:endParaRPr/>
          </a:p>
          <a:p>
            <a:pPr indent="-342900" lvl="0" marL="457200" rtl="0" algn="l">
              <a:spcBef>
                <a:spcPts val="0"/>
              </a:spcBef>
              <a:spcAft>
                <a:spcPts val="0"/>
              </a:spcAft>
              <a:buSzPts val="1800"/>
              <a:buChar char="●"/>
            </a:pPr>
            <a:r>
              <a:rPr lang="id"/>
              <a:t>Bahkan Core Team dari Vue sendiri banyak mengembangkan Tool diluar ekosistem Vue seperti Vite dan Vitest</a:t>
            </a:r>
            <a:endParaRPr/>
          </a:p>
          <a:p>
            <a:pPr indent="-342900" lvl="0" marL="457200" rtl="0" algn="l">
              <a:spcBef>
                <a:spcPts val="0"/>
              </a:spcBef>
              <a:spcAft>
                <a:spcPts val="0"/>
              </a:spcAft>
              <a:buSzPts val="1800"/>
              <a:buChar char="●"/>
            </a:pPr>
            <a:r>
              <a:rPr lang="id"/>
              <a:t>Keuntungannya adalah integrasi antar ekosistem nya jadi lebih baik, karena dikembangkan oleh tim yang sama</a:t>
            </a:r>
            <a:endParaRPr/>
          </a:p>
          <a:p>
            <a:pPr indent="-342900" lvl="0" marL="457200" rtl="0" algn="l">
              <a:spcBef>
                <a:spcPts val="0"/>
              </a:spcBef>
              <a:spcAft>
                <a:spcPts val="0"/>
              </a:spcAft>
              <a:buSzPts val="1800"/>
              <a:buChar char="●"/>
            </a:pPr>
            <a:r>
              <a:rPr lang="id"/>
              <a:t>Kekurangannya ekosistemnya jadi tidak sebesar seperti React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src/components/Score.vue</a:t>
            </a:r>
            <a:endParaRPr/>
          </a:p>
        </p:txBody>
      </p:sp>
      <p:pic>
        <p:nvPicPr>
          <p:cNvPr id="635" name="Google Shape;635;p114"/>
          <p:cNvPicPr preferRelativeResize="0"/>
          <p:nvPr/>
        </p:nvPicPr>
        <p:blipFill>
          <a:blip r:embed="rId3">
            <a:alphaModFix/>
          </a:blip>
          <a:stretch>
            <a:fillRect/>
          </a:stretch>
        </p:blipFill>
        <p:spPr>
          <a:xfrm>
            <a:off x="152400" y="1170125"/>
            <a:ext cx="3712424" cy="382097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1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id"/>
              <a:t>List Rendering</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List Rendering</a:t>
            </a:r>
            <a:endParaRPr/>
          </a:p>
        </p:txBody>
      </p:sp>
      <p:sp>
        <p:nvSpPr>
          <p:cNvPr id="646" name="Google Shape;646;p1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Salah satu hal yang biasa dilakukan dalam halaman web, menampilkan kumpulan data dalam Array menjadi element</a:t>
            </a:r>
            <a:endParaRPr/>
          </a:p>
          <a:p>
            <a:pPr indent="-342900" lvl="0" marL="457200" rtl="0" algn="l">
              <a:spcBef>
                <a:spcPts val="0"/>
              </a:spcBef>
              <a:spcAft>
                <a:spcPts val="0"/>
              </a:spcAft>
              <a:buSzPts val="1800"/>
              <a:buChar char="●"/>
            </a:pPr>
            <a:r>
              <a:rPr lang="id"/>
              <a:t>Biasanya, hal ini kita lakukan menggunakan perulangan </a:t>
            </a:r>
            <a:endParaRPr/>
          </a:p>
          <a:p>
            <a:pPr indent="-342900" lvl="0" marL="457200" rtl="0" algn="l">
              <a:spcBef>
                <a:spcPts val="0"/>
              </a:spcBef>
              <a:spcAft>
                <a:spcPts val="0"/>
              </a:spcAft>
              <a:buSzPts val="1800"/>
              <a:buChar char="●"/>
            </a:pPr>
            <a:r>
              <a:rPr lang="id"/>
              <a:t>Hal ini juga sama bisa dilakukan di Vue menggunakan Directive v-for</a:t>
            </a:r>
            <a:endParaRPr/>
          </a:p>
          <a:p>
            <a:pPr indent="-342900" lvl="0" marL="457200" rtl="0" algn="l">
              <a:spcBef>
                <a:spcPts val="0"/>
              </a:spcBef>
              <a:spcAft>
                <a:spcPts val="0"/>
              </a:spcAft>
              <a:buSzPts val="1800"/>
              <a:buChar char="●"/>
            </a:pPr>
            <a:r>
              <a:rPr lang="id"/>
              <a:t>Kita bisa menggunakan v-for untuk melakukan iterasi terhadap data Array</a:t>
            </a:r>
            <a:endParaRPr/>
          </a:p>
          <a:p>
            <a:pPr indent="-342900" lvl="0" marL="457200" rtl="0" algn="l">
              <a:spcBef>
                <a:spcPts val="0"/>
              </a:spcBef>
              <a:spcAft>
                <a:spcPts val="0"/>
              </a:spcAft>
              <a:buSzPts val="1800"/>
              <a:buChar char="●"/>
            </a:pPr>
            <a:r>
              <a:rPr lang="id"/>
              <a:t>Value pada Directive v-for, bisa kita gunakan seperti menggunakan for loop di JavaScript, misal “item in items” atau “(item, index) in items”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Tugas</a:t>
            </a:r>
            <a:endParaRPr/>
          </a:p>
        </p:txBody>
      </p:sp>
      <p:sp>
        <p:nvSpPr>
          <p:cNvPr id="652" name="Google Shape;652;p1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Sekarang kita akan coba membuat halaman Todo List, dimana data Todo List akan kita simpan dalam array di JavaScript</a:t>
            </a:r>
            <a:endParaRPr/>
          </a:p>
          <a:p>
            <a:pPr indent="-342900" lvl="0" marL="457200" rtl="0" algn="l">
              <a:spcBef>
                <a:spcPts val="0"/>
              </a:spcBef>
              <a:spcAft>
                <a:spcPts val="0"/>
              </a:spcAft>
              <a:buSzPts val="1800"/>
              <a:buChar char="●"/>
            </a:pPr>
            <a:r>
              <a:rPr lang="id"/>
              <a:t>Buatlah halaman todolist.html</a:t>
            </a:r>
            <a:endParaRPr/>
          </a:p>
          <a:p>
            <a:pPr indent="-342900" lvl="0" marL="457200" rtl="0" algn="l">
              <a:spcBef>
                <a:spcPts val="0"/>
              </a:spcBef>
              <a:spcAft>
                <a:spcPts val="0"/>
              </a:spcAft>
              <a:buSzPts val="1800"/>
              <a:buChar char="●"/>
            </a:pPr>
            <a:r>
              <a:rPr lang="id"/>
              <a:t>Registrasikan ke vite.config.js</a:t>
            </a:r>
            <a:endParaRPr/>
          </a:p>
          <a:p>
            <a:pPr indent="-342900" lvl="0" marL="457200" rtl="0" algn="l">
              <a:spcBef>
                <a:spcPts val="0"/>
              </a:spcBef>
              <a:spcAft>
                <a:spcPts val="0"/>
              </a:spcAft>
              <a:buSzPts val="1800"/>
              <a:buChar char="●"/>
            </a:pPr>
            <a:r>
              <a:rPr lang="id"/>
              <a:t>Buat file todolist.js</a:t>
            </a:r>
            <a:endParaRPr/>
          </a:p>
          <a:p>
            <a:pPr indent="-342900" lvl="0" marL="457200" rtl="0" algn="l">
              <a:spcBef>
                <a:spcPts val="0"/>
              </a:spcBef>
              <a:spcAft>
                <a:spcPts val="0"/>
              </a:spcAft>
              <a:buSzPts val="1800"/>
              <a:buChar char="●"/>
            </a:pPr>
            <a:r>
              <a:rPr lang="id"/>
              <a:t>Buat Component src/components/TodoList.vue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src/components/TodoList.vue</a:t>
            </a:r>
            <a:endParaRPr/>
          </a:p>
        </p:txBody>
      </p:sp>
      <p:pic>
        <p:nvPicPr>
          <p:cNvPr id="658" name="Google Shape;658;p118"/>
          <p:cNvPicPr preferRelativeResize="0"/>
          <p:nvPr/>
        </p:nvPicPr>
        <p:blipFill>
          <a:blip r:embed="rId3">
            <a:alphaModFix/>
          </a:blip>
          <a:stretch>
            <a:fillRect/>
          </a:stretch>
        </p:blipFill>
        <p:spPr>
          <a:xfrm>
            <a:off x="152400" y="1170125"/>
            <a:ext cx="3525234" cy="3820975"/>
          </a:xfrm>
          <a:prstGeom prst="rect">
            <a:avLst/>
          </a:prstGeom>
          <a:noFill/>
          <a:ln>
            <a:noFill/>
          </a:ln>
        </p:spPr>
      </p:pic>
      <p:pic>
        <p:nvPicPr>
          <p:cNvPr id="659" name="Google Shape;659;p118"/>
          <p:cNvPicPr preferRelativeResize="0"/>
          <p:nvPr/>
        </p:nvPicPr>
        <p:blipFill>
          <a:blip r:embed="rId4">
            <a:alphaModFix/>
          </a:blip>
          <a:stretch>
            <a:fillRect/>
          </a:stretch>
        </p:blipFill>
        <p:spPr>
          <a:xfrm>
            <a:off x="3830034" y="1170125"/>
            <a:ext cx="3162300" cy="22574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List for Object</a:t>
            </a:r>
            <a:endParaRPr/>
          </a:p>
        </p:txBody>
      </p:sp>
      <p:sp>
        <p:nvSpPr>
          <p:cNvPr id="665" name="Google Shape;665;p1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Selain melakukan interasi terhadap Array, Directive v-for juga bisa digunakan untuk melakukan iterasi attribute yang ada di Object</a:t>
            </a:r>
            <a:endParaRPr/>
          </a:p>
          <a:p>
            <a:pPr indent="-342900" lvl="0" marL="457200" rtl="0" algn="l">
              <a:spcBef>
                <a:spcPts val="0"/>
              </a:spcBef>
              <a:spcAft>
                <a:spcPts val="0"/>
              </a:spcAft>
              <a:buSzPts val="1800"/>
              <a:buChar char="●"/>
            </a:pPr>
            <a:r>
              <a:rPr lang="id"/>
              <a:t>Caranya sama seperti melakukan iterasi object di JavaScript, kita bisa menggunakan value “value in object” atau “(value, key) in object”</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src/components/TodoList.vue</a:t>
            </a:r>
            <a:endParaRPr/>
          </a:p>
        </p:txBody>
      </p:sp>
      <p:pic>
        <p:nvPicPr>
          <p:cNvPr id="671" name="Google Shape;671;p120"/>
          <p:cNvPicPr preferRelativeResize="0"/>
          <p:nvPr/>
        </p:nvPicPr>
        <p:blipFill>
          <a:blip r:embed="rId3">
            <a:alphaModFix/>
          </a:blip>
          <a:stretch>
            <a:fillRect/>
          </a:stretch>
        </p:blipFill>
        <p:spPr>
          <a:xfrm>
            <a:off x="152400" y="1170125"/>
            <a:ext cx="3990975" cy="22860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List for Range</a:t>
            </a:r>
            <a:endParaRPr/>
          </a:p>
        </p:txBody>
      </p:sp>
      <p:sp>
        <p:nvSpPr>
          <p:cNvPr id="677" name="Google Shape;677;p1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Kadang-kadang, kita misal hanya ingin melakukan iterasi element sejumlah berapa kali</a:t>
            </a:r>
            <a:endParaRPr/>
          </a:p>
          <a:p>
            <a:pPr indent="-342900" lvl="0" marL="457200" rtl="0" algn="l">
              <a:spcBef>
                <a:spcPts val="0"/>
              </a:spcBef>
              <a:spcAft>
                <a:spcPts val="0"/>
              </a:spcAft>
              <a:buSzPts val="1800"/>
              <a:buChar char="●"/>
            </a:pPr>
            <a:r>
              <a:rPr lang="id"/>
              <a:t>Directive v-for juga bisa digunakan untuk Range caranya bisa menggunakan value “n in number”, dimana dimulai dari 1 sampai number</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src/components/TodoList.vue</a:t>
            </a:r>
            <a:endParaRPr/>
          </a:p>
        </p:txBody>
      </p:sp>
      <p:pic>
        <p:nvPicPr>
          <p:cNvPr id="683" name="Google Shape;683;p122"/>
          <p:cNvPicPr preferRelativeResize="0"/>
          <p:nvPr/>
        </p:nvPicPr>
        <p:blipFill>
          <a:blip r:embed="rId3">
            <a:alphaModFix/>
          </a:blip>
          <a:stretch>
            <a:fillRect/>
          </a:stretch>
        </p:blipFill>
        <p:spPr>
          <a:xfrm>
            <a:off x="152400" y="1170125"/>
            <a:ext cx="4086225" cy="36671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Key</a:t>
            </a:r>
            <a:endParaRPr/>
          </a:p>
        </p:txBody>
      </p:sp>
      <p:sp>
        <p:nvSpPr>
          <p:cNvPr id="689" name="Google Shape;689;p1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d"/>
              <a:t>Saat melakukan render ulang pada List Rendering, Vue akan melakukan strategi “in-place patch”. Jika urutan element berubah, dibanding memindahkan element pada DOM, Vue akan menimpa setiap element dengan data element yang baru. </a:t>
            </a:r>
            <a:endParaRPr/>
          </a:p>
          <a:p>
            <a:pPr indent="-342900" lvl="0" marL="457200" rtl="0" algn="l">
              <a:spcBef>
                <a:spcPts val="0"/>
              </a:spcBef>
              <a:spcAft>
                <a:spcPts val="0"/>
              </a:spcAft>
              <a:buSzPts val="1800"/>
              <a:buChar char="●"/>
            </a:pPr>
            <a:r>
              <a:rPr lang="id"/>
              <a:t>Strategi ini mungkin baik ketika element yang ditampilkan sederhana, namun jika kompleks, maka bisa memperlambat proses karena tiap perubahan akan me-replace ulang semua element</a:t>
            </a:r>
            <a:endParaRPr/>
          </a:p>
          <a:p>
            <a:pPr indent="-342900" lvl="0" marL="457200" rtl="0" algn="l">
              <a:spcBef>
                <a:spcPts val="0"/>
              </a:spcBef>
              <a:spcAft>
                <a:spcPts val="0"/>
              </a:spcAft>
              <a:buSzPts val="1800"/>
              <a:buChar char="●"/>
            </a:pPr>
            <a:r>
              <a:rPr lang="id"/>
              <a:t>Untuk memberi tahu id element ke Vue, kita bisa menambahkan key pada element, sehingga Vue tidak akan melakukan replace seluruh element, hanya akan memindahkan atau mengubah element yang berubah saja</a:t>
            </a:r>
            <a:endParaRPr/>
          </a:p>
          <a:p>
            <a:pPr indent="-342900" lvl="0" marL="457200" rtl="0" algn="l">
              <a:spcBef>
                <a:spcPts val="0"/>
              </a:spcBef>
              <a:spcAft>
                <a:spcPts val="0"/>
              </a:spcAft>
              <a:buSzPts val="1800"/>
              <a:buChar char="●"/>
            </a:pPr>
            <a:r>
              <a:rPr lang="id"/>
              <a:t>Caranya kita bisa tambahkan binding attribute key pada element nya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